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72" r:id="rId6"/>
    <p:sldId id="273" r:id="rId7"/>
    <p:sldId id="275" r:id="rId8"/>
    <p:sldId id="260" r:id="rId9"/>
    <p:sldId id="279" r:id="rId10"/>
    <p:sldId id="261" r:id="rId11"/>
    <p:sldId id="262" r:id="rId12"/>
    <p:sldId id="263" r:id="rId13"/>
    <p:sldId id="264" r:id="rId14"/>
    <p:sldId id="265" r:id="rId15"/>
    <p:sldId id="266" r:id="rId16"/>
    <p:sldId id="267" r:id="rId17"/>
    <p:sldId id="278" r:id="rId18"/>
    <p:sldId id="276" r:id="rId19"/>
    <p:sldId id="269" r:id="rId20"/>
    <p:sldId id="277" r:id="rId21"/>
    <p:sldId id="270" r:id="rId22"/>
  </p:sldIdLst>
  <p:sldSz cx="18288000" cy="10287000"/>
  <p:notesSz cx="6858000" cy="9144000"/>
  <p:embeddedFontLst>
    <p:embeddedFont>
      <p:font typeface="Arimo" panose="020B0604020202020204" charset="0"/>
      <p:regular r:id="rId24"/>
    </p:embeddedFont>
    <p:embeddedFont>
      <p:font typeface="Calibri" panose="020F0502020204030204" pitchFamily="34" charset="0"/>
      <p:regular r:id="rId25"/>
      <p:bold r:id="rId26"/>
      <p:italic r:id="rId27"/>
      <p:boldItalic r:id="rId28"/>
    </p:embeddedFont>
    <p:embeddedFont>
      <p:font typeface="Hammersmith One" panose="020B0604020202020204" charset="0"/>
      <p:regular r:id="rId29"/>
    </p:embeddedFont>
    <p:embeddedFont>
      <p:font typeface="Libre Baskerville Italics" panose="020B0604020202020204" charset="0"/>
      <p:regular r:id="rId30"/>
      <p:italic r:id="rId31"/>
    </p:embeddedFont>
    <p:embeddedFont>
      <p:font typeface="Montserrat Classic Bold" panose="020B0604020202020204" charset="0"/>
      <p:regular r:id="rId32"/>
      <p:bold r:id="rId33"/>
    </p:embeddedFont>
    <p:embeddedFont>
      <p:font typeface="Old Standard" panose="020B0604020202020204" charset="0"/>
      <p:regular r:id="rId34"/>
    </p:embeddedFont>
    <p:embeddedFont>
      <p:font typeface="Old Standard Italics" panose="020B0604020202020204" charset="0"/>
      <p:regular r:id="rId35"/>
      <p:italic r:id="rId36"/>
    </p:embeddedFont>
    <p:embeddedFont>
      <p:font typeface="Playfair Display" panose="020B0604020202020204" charset="0"/>
      <p:regular r:id="rId37"/>
    </p:embeddedFont>
    <p:embeddedFont>
      <p:font typeface="Playfair Display Bold" panose="020B0604020202020204" charset="0"/>
      <p:regular r:id="rId38"/>
      <p:bold r:id="rId39"/>
    </p:embeddedFont>
    <p:embeddedFont>
      <p:font typeface="Playfair Display Italics" panose="020B0604020202020204"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08" autoAdjust="0"/>
    <p:restoredTop sz="69208" autoAdjust="0"/>
  </p:normalViewPr>
  <p:slideViewPr>
    <p:cSldViewPr>
      <p:cViewPr varScale="1">
        <p:scale>
          <a:sx n="40" d="100"/>
          <a:sy n="40" d="100"/>
        </p:scale>
        <p:origin x="1099"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This paper and presentation will be a bit different from most here, as I took the form of a policy proposal paper.  I also want to mention that I did change the title of my paper and presentation from the original working title that is listed on the program, because I don’t consider it appropriate for me as a non-Indigenous person to identify what is or isn’t a “first step” towards reconciliation.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96237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main issue: </a:t>
            </a:r>
            <a:r>
              <a:rPr lang="en-US" sz="1200" spc="60" dirty="0">
                <a:solidFill>
                  <a:srgbClr val="FFFFFF"/>
                </a:solidFill>
                <a:latin typeface="Playfair Display"/>
              </a:rPr>
              <a:t>There is a massive incongruence between the US and Canada in their laws regarding the free movement of Indigenous people across the border.</a:t>
            </a:r>
          </a:p>
          <a:p>
            <a:pPr lvl="0"/>
            <a:endParaRPr lang="en-US" dirty="0"/>
          </a:p>
          <a:p>
            <a:pPr lvl="0"/>
            <a:r>
              <a:rPr lang="en-US" dirty="0"/>
              <a:t>Much of this comes from a seemingly small, but very consequential difference in the governments of the two countries.</a:t>
            </a:r>
          </a:p>
          <a:p>
            <a:pPr lvl="0"/>
            <a:r>
              <a:rPr lang="en-US" dirty="0"/>
              <a:t>US considers treaties as having the same status as law, “supreme law of the land” (Supremacy Clause of US Constitution).</a:t>
            </a:r>
          </a:p>
          <a:p>
            <a:pPr lvl="0"/>
            <a:r>
              <a:rPr lang="en-US" dirty="0"/>
              <a:t>Canada on the other hand, does not treat treaties as law unless backed by legislation.</a:t>
            </a:r>
          </a:p>
          <a:p>
            <a:pPr lvl="0"/>
            <a:endParaRPr lang="en-US" dirty="0"/>
          </a:p>
          <a:p>
            <a:pPr rtl="0" fontAlgn="base"/>
            <a:r>
              <a:rPr lang="en-US" sz="1200" b="0" i="0" u="none" strike="noStrike" kern="1200" dirty="0">
                <a:solidFill>
                  <a:schemeClr val="tx1"/>
                </a:solidFill>
                <a:effectLst/>
                <a:latin typeface="+mn-lt"/>
                <a:ea typeface="+mn-ea"/>
                <a:cs typeface="+mn-cs"/>
              </a:rPr>
              <a:t>So currently Canada does not honor the Jay treaty because the Jay Treaty was never enabled by legislation.</a:t>
            </a:r>
          </a:p>
          <a:p>
            <a:pPr lvl="2" rtl="0" fontAlgn="base"/>
            <a:r>
              <a:rPr lang="en-US" sz="1200" b="0" i="0" u="none" strike="noStrike" kern="1200" dirty="0">
                <a:solidFill>
                  <a:schemeClr val="tx1"/>
                </a:solidFill>
                <a:effectLst/>
                <a:latin typeface="+mn-lt"/>
                <a:ea typeface="+mn-ea"/>
                <a:cs typeface="+mn-cs"/>
              </a:rPr>
              <a:t>US-Canada border established w/ treaty &amp; also never enabled with leg…. Which you’ll come to see with some research that </a:t>
            </a:r>
            <a:r>
              <a:rPr lang="en-US" sz="1200" b="0" i="0" u="none" strike="noStrike" kern="1200" dirty="0" err="1">
                <a:solidFill>
                  <a:schemeClr val="tx1"/>
                </a:solidFill>
                <a:effectLst/>
                <a:latin typeface="+mn-lt"/>
                <a:ea typeface="+mn-ea"/>
                <a:cs typeface="+mn-cs"/>
              </a:rPr>
              <a:t>hypocrises</a:t>
            </a:r>
            <a:r>
              <a:rPr lang="en-US" sz="1200" b="0" i="0" u="none" strike="noStrike" kern="1200" dirty="0">
                <a:solidFill>
                  <a:schemeClr val="tx1"/>
                </a:solidFill>
                <a:effectLst/>
                <a:latin typeface="+mn-lt"/>
                <a:ea typeface="+mn-ea"/>
                <a:cs typeface="+mn-cs"/>
              </a:rPr>
              <a:t> abound in the arena of governments recognizing Indigenous rights.  </a:t>
            </a:r>
          </a:p>
          <a:p>
            <a:pPr lvl="1" rtl="0" fontAlgn="base"/>
            <a:r>
              <a:rPr lang="en-US" sz="1200" b="0" i="0" u="none" strike="noStrike" kern="1200" dirty="0">
                <a:solidFill>
                  <a:schemeClr val="tx1"/>
                </a:solidFill>
                <a:effectLst/>
                <a:latin typeface="+mn-lt"/>
                <a:ea typeface="+mn-ea"/>
                <a:cs typeface="+mn-cs"/>
              </a:rPr>
              <a:t>Section 35 of Canadian Constitution affirms ‘existing aboriginal and treaty rights of aboriginal peoples of Canada’</a:t>
            </a:r>
          </a:p>
          <a:p>
            <a:pPr lvl="1" rtl="0" fontAlgn="base"/>
            <a:r>
              <a:rPr lang="en-US" sz="1200" b="0" i="0" u="none" strike="noStrike" kern="1200" dirty="0">
                <a:solidFill>
                  <a:schemeClr val="tx1"/>
                </a:solidFill>
                <a:effectLst/>
                <a:latin typeface="+mn-lt"/>
                <a:ea typeface="+mn-ea"/>
                <a:cs typeface="+mn-cs"/>
              </a:rPr>
              <a:t>Entry to Canada based on performing an activity that is “integral to a distinctive culture”</a:t>
            </a:r>
          </a:p>
          <a:p>
            <a:pPr lvl="2" rtl="0" fontAlgn="base"/>
            <a:r>
              <a:rPr lang="en-US" sz="1200" b="0" i="0" u="none" strike="noStrike" kern="1200" dirty="0">
                <a:solidFill>
                  <a:schemeClr val="tx1"/>
                </a:solidFill>
                <a:effectLst/>
                <a:latin typeface="+mn-lt"/>
                <a:ea typeface="+mn-ea"/>
                <a:cs typeface="+mn-cs"/>
              </a:rPr>
              <a:t>Doesn’t contain bloodline requirement</a:t>
            </a:r>
          </a:p>
          <a:p>
            <a:pPr lvl="2" rtl="0" fontAlgn="base"/>
            <a:r>
              <a:rPr lang="en-US" sz="1200" b="0" i="0" u="none" strike="noStrike" kern="1200" dirty="0" err="1">
                <a:solidFill>
                  <a:schemeClr val="tx1"/>
                </a:solidFill>
                <a:effectLst/>
                <a:latin typeface="+mn-lt"/>
                <a:ea typeface="+mn-ea"/>
                <a:cs typeface="+mn-cs"/>
              </a:rPr>
              <a:t>Barrs</a:t>
            </a:r>
            <a:r>
              <a:rPr lang="en-US" sz="1200" b="0" i="0" u="none" strike="noStrike" kern="1200" dirty="0">
                <a:solidFill>
                  <a:schemeClr val="tx1"/>
                </a:solidFill>
                <a:effectLst/>
                <a:latin typeface="+mn-lt"/>
                <a:ea typeface="+mn-ea"/>
                <a:cs typeface="+mn-cs"/>
              </a:rPr>
              <a:t> thousands of US-born First Nations people from living, working, or sometimes even visiting lands in Canada that they are indigenous to</a:t>
            </a:r>
          </a:p>
          <a:p>
            <a:pPr lvl="2"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current law in the United States is based on the Immigration and Nationality Act.  Under this act</a:t>
            </a:r>
          </a:p>
          <a:p>
            <a:pPr lvl="1" rtl="0" fontAlgn="base"/>
            <a:r>
              <a:rPr lang="en-US" sz="1200" b="0" i="0" u="none" strike="noStrike" kern="1200" dirty="0">
                <a:solidFill>
                  <a:schemeClr val="tx1"/>
                </a:solidFill>
                <a:effectLst/>
                <a:latin typeface="+mn-lt"/>
                <a:ea typeface="+mn-ea"/>
                <a:cs typeface="+mn-cs"/>
              </a:rPr>
              <a:t>Any Canadian with a 50% native bloodline is considered Legal Permanent Resident</a:t>
            </a:r>
          </a:p>
          <a:p>
            <a:pPr lvl="2" rtl="0" fontAlgn="base"/>
            <a:r>
              <a:rPr lang="en-US" sz="1200" b="0" i="0" u="none" strike="noStrike" kern="1200" dirty="0">
                <a:solidFill>
                  <a:schemeClr val="tx1"/>
                </a:solidFill>
                <a:effectLst/>
                <a:latin typeface="+mn-lt"/>
                <a:ea typeface="+mn-ea"/>
                <a:cs typeface="+mn-cs"/>
              </a:rPr>
              <a:t>Must apply for green card to officially document this status</a:t>
            </a:r>
          </a:p>
          <a:p>
            <a:pPr lvl="2" rtl="0" fontAlgn="base"/>
            <a:r>
              <a:rPr lang="en-US" sz="1200" b="0" i="0" u="none" strike="noStrike" kern="1200" dirty="0">
                <a:solidFill>
                  <a:schemeClr val="tx1"/>
                </a:solidFill>
                <a:effectLst/>
                <a:latin typeface="+mn-lt"/>
                <a:ea typeface="+mn-ea"/>
                <a:cs typeface="+mn-cs"/>
              </a:rPr>
              <a:t>Under the bloodline requirement, tribal membership is irrelevant.</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is not the only case involving rights of Indigenous people to cross the border- there are many, including ongoing cases involving the Mohawk people near the St. Lawrence River on the East Coast and </a:t>
            </a:r>
            <a:r>
              <a:rPr lang="en-US" sz="1200" b="0" i="0" u="none" strike="noStrike" kern="1200" dirty="0" err="1">
                <a:solidFill>
                  <a:schemeClr val="tx1"/>
                </a:solidFill>
                <a:effectLst/>
                <a:latin typeface="+mn-lt"/>
                <a:ea typeface="+mn-ea"/>
                <a:cs typeface="+mn-cs"/>
              </a:rPr>
              <a:t>Mique’l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Dangel’i</a:t>
            </a:r>
            <a:r>
              <a:rPr lang="en-US" sz="1200" b="0" i="0" u="none" strike="noStrike" kern="1200" dirty="0">
                <a:solidFill>
                  <a:schemeClr val="tx1"/>
                </a:solidFill>
                <a:effectLst/>
                <a:latin typeface="+mn-lt"/>
                <a:ea typeface="+mn-ea"/>
                <a:cs typeface="+mn-cs"/>
              </a:rPr>
              <a:t> in Alaska, who is fighting for her right to teach her disappearing traditional language at a school in Canada.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Another issue is the use of the blood quantum requirement to enter the US.  </a:t>
            </a:r>
          </a:p>
          <a:p>
            <a:pPr lvl="1" rtl="0" fontAlgn="base"/>
            <a:r>
              <a:rPr lang="en-US" sz="1200" b="0" i="0" u="none" strike="noStrike" kern="1200" dirty="0">
                <a:solidFill>
                  <a:schemeClr val="tx1"/>
                </a:solidFill>
                <a:effectLst/>
                <a:latin typeface="+mn-lt"/>
                <a:ea typeface="+mn-ea"/>
                <a:cs typeface="+mn-cs"/>
              </a:rPr>
              <a:t>A bloodline requirement was not present in original Jay Treaty, went into effect in 1952 INA</a:t>
            </a:r>
          </a:p>
          <a:p>
            <a:pPr lvl="1" rtl="0" fontAlgn="base"/>
            <a:r>
              <a:rPr lang="en-US" sz="1200" b="0" i="0" u="none" strike="noStrike" kern="1200" dirty="0">
                <a:solidFill>
                  <a:schemeClr val="tx1"/>
                </a:solidFill>
                <a:effectLst/>
                <a:latin typeface="+mn-lt"/>
                <a:ea typeface="+mn-ea"/>
                <a:cs typeface="+mn-cs"/>
              </a:rPr>
              <a:t>The major issue with this is that it makes Tribal enrollment irrelevant, and many nations don’t require 50% bloodline</a:t>
            </a:r>
          </a:p>
          <a:p>
            <a:pPr lvl="1" rtl="0" fontAlgn="base"/>
            <a:r>
              <a:rPr lang="en-US" sz="1200" b="0" i="0" u="none" strike="noStrike" kern="1200" dirty="0">
                <a:solidFill>
                  <a:schemeClr val="tx1"/>
                </a:solidFill>
                <a:effectLst/>
                <a:latin typeface="+mn-lt"/>
                <a:ea typeface="+mn-ea"/>
                <a:cs typeface="+mn-cs"/>
              </a:rPr>
              <a:t>Burden on applicant to prove bloodline from familial birth certificates, tribal records, etc. which are often difficult or even impossible for individuals to obtain</a:t>
            </a:r>
          </a:p>
          <a:p>
            <a:pPr lvl="1" rtl="0" fontAlgn="base"/>
            <a:r>
              <a:rPr lang="en-US" sz="1200" b="0" i="0" u="none" strike="noStrike" kern="1200" dirty="0">
                <a:solidFill>
                  <a:schemeClr val="tx1"/>
                </a:solidFill>
                <a:effectLst/>
                <a:latin typeface="+mn-lt"/>
                <a:ea typeface="+mn-ea"/>
                <a:cs typeface="+mn-cs"/>
              </a:rPr>
              <a:t>Those without green card must prove 50% bloodline each time they cross border, which ends up leaving their entry to the discretion of the particular border agent that inspects their documents.  </a:t>
            </a:r>
          </a:p>
          <a:p>
            <a:pPr lvl="1" rtl="0" fontAlgn="base"/>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Ultimately the bloodline requirement serves to narrow class of eligible Indigenous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rtl="0" fontAlgn="base"/>
            <a:r>
              <a:rPr lang="en-US" sz="1200" b="0" i="0" u="none" strike="noStrike" kern="1200" dirty="0">
                <a:solidFill>
                  <a:schemeClr val="tx1"/>
                </a:solidFill>
                <a:effectLst/>
                <a:latin typeface="+mn-lt"/>
                <a:ea typeface="+mn-ea"/>
                <a:cs typeface="+mn-cs"/>
              </a:rPr>
              <a:t>Import/export and wildlife protection laws also often create additional issues.  Laws regulating the transport of goods, plants, and animals can interfere with the ability of Native people to transport items for ceremonial or traditional purposes across the border.  The Marine Mammal Protection Act, Bald and Golden Eagle Protection Act are two examples of this.</a:t>
            </a:r>
          </a:p>
          <a:p>
            <a:pPr lvl="1" rtl="0" fontAlgn="base"/>
            <a:r>
              <a:rPr lang="en-US" sz="1200" b="0" i="0" u="none" strike="noStrike" kern="1200" dirty="0">
                <a:solidFill>
                  <a:schemeClr val="tx1"/>
                </a:solidFill>
                <a:effectLst/>
                <a:latin typeface="+mn-lt"/>
                <a:ea typeface="+mn-ea"/>
                <a:cs typeface="+mn-cs"/>
              </a:rPr>
              <a:t>This effectively removes the ability of Indigenous groups to practice traditions, which is in violation of Article 11 of the UNDRIP.</a:t>
            </a:r>
          </a:p>
          <a:p>
            <a:pPr lvl="1"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Documentation inconsistencies</a:t>
            </a:r>
          </a:p>
          <a:p>
            <a:pPr lvl="1" rtl="0" fontAlgn="base"/>
            <a:r>
              <a:rPr lang="en-US" sz="1200" b="0" i="0" u="none" strike="noStrike" kern="1200" dirty="0">
                <a:solidFill>
                  <a:schemeClr val="tx1"/>
                </a:solidFill>
                <a:effectLst/>
                <a:latin typeface="+mn-lt"/>
                <a:ea typeface="+mn-ea"/>
                <a:cs typeface="+mn-cs"/>
              </a:rPr>
              <a:t>Even though any Canadian who is Aboriginal/Native American is guaranteed the right to work in the US, those without green card documentation can’t receive work authorization with the current automated system that checks eligibility.  </a:t>
            </a:r>
          </a:p>
          <a:p>
            <a:pPr lvl="1" rtl="0" fontAlgn="base"/>
            <a:r>
              <a:rPr lang="en-US" sz="1200" b="0" i="0" u="none" strike="noStrike" kern="1200" dirty="0">
                <a:solidFill>
                  <a:schemeClr val="tx1"/>
                </a:solidFill>
                <a:effectLst/>
                <a:latin typeface="+mn-lt"/>
                <a:ea typeface="+mn-ea"/>
                <a:cs typeface="+mn-cs"/>
              </a:rPr>
              <a:t>Additionally, Passports are required to cross US/Canada border, and only a few tribes have documents that serve in place of a passport.  </a:t>
            </a:r>
          </a:p>
          <a:p>
            <a:pPr lvl="1"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5052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703511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4" dirty="0">
                <a:solidFill>
                  <a:srgbClr val="FFFFFF"/>
                </a:solidFill>
                <a:latin typeface="Playfair Display"/>
              </a:rPr>
              <a:t>So as a crucial step towards Indigenous sovereignty and reconciliation, I propose the the U.S. and Canada adopt a bilateral policy of free movement across the border.  This policy should include implementation of the Jay Treaty in Canada and both countries should offer the option of tribal membership </a:t>
            </a:r>
            <a:r>
              <a:rPr lang="en-US" sz="1200" i="1" spc="64" dirty="0">
                <a:solidFill>
                  <a:srgbClr val="FFFFFF"/>
                </a:solidFill>
                <a:latin typeface="Playfair Display"/>
              </a:rPr>
              <a:t>or</a:t>
            </a:r>
            <a:r>
              <a:rPr lang="en-US" sz="1200" spc="64" dirty="0">
                <a:solidFill>
                  <a:srgbClr val="FFFFFF"/>
                </a:solidFill>
                <a:latin typeface="Playfair Display"/>
              </a:rPr>
              <a:t> blood quantum for eligibility.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Currently, the U.S. utilizes a test of a 50% quantum of Native blood to enter.  The Jay Treaty traditionally used tribal membership.  Allowing the option to use one method or the other would expand the pool of eligible people without removing eligibility for anyone who currently has it.  Provisions should be set to leave room to expand eligibility further in the future to ensure full compliance with Article 36 of the U.N.D.R.I.P.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55075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order to meet the criteria of centering Indigenous sovereignty and adhering to U.N.D.R.I.P., it is essential that Aboriginal Canadians and Native Americans are excluded from any border regulations that would inhibit the transport of sacred materials necessary to traditional tribal practices.  Not only are these laws having unintended consequences by policing those who arguably contribute the least to environmental degradation, but the experience of a border inspection of sacred items can be traumatic for those who carry them.  Tribal groups should be consulted and deferred to when identifying which specific laws cause this harm.</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Uniform documentation will allow for easier border crossing and will allow all Indigenous people the right to work and access services in their neighboring country, regardless of green card status.  It is important that this documentation not be attached to a passport as the only option, as the requirement for a passport in itself signifies a symbolic affront to Indigenous sovereignty.  A report in Canada that consulted First Nations groups suggest some options such as the widespread adoption of an Enhanced Tribal Card (ETC) or an improved Certificate of Indian Status (CIS) that does not include an expiration date.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Once again, it is crucial that affected tribal groups on both sides of the border are empowered to guide any decisions regarding these issues.  So this policy ultimately must release all decisions of eligibility to Indigenous groups themselves.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789955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92369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66887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fontAlgn="base"/>
            <a:r>
              <a:rPr lang="en-US" sz="1200" b="0" i="0" u="none" strike="noStrike" kern="1200" dirty="0">
                <a:solidFill>
                  <a:schemeClr val="tx1"/>
                </a:solidFill>
                <a:effectLst/>
                <a:latin typeface="+mn-lt"/>
                <a:ea typeface="+mn-ea"/>
                <a:cs typeface="+mn-cs"/>
              </a:rPr>
              <a:t>-In 1783 the US/Canada border was established at the 49th parallel via the Peace of Paris agreement</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Since it was established without the consideration of the land’s original inhabitants, this new border bisected the territories of countless Indigenous groups across the continent including the Mohawk, </a:t>
            </a:r>
            <a:r>
              <a:rPr lang="en-US" sz="1200" b="0" i="0" u="none" strike="noStrike" kern="1200" dirty="0" err="1">
                <a:solidFill>
                  <a:schemeClr val="tx1"/>
                </a:solidFill>
                <a:effectLst/>
                <a:latin typeface="+mn-lt"/>
                <a:ea typeface="+mn-ea"/>
                <a:cs typeface="+mn-cs"/>
              </a:rPr>
              <a:t>Oceti</a:t>
            </a:r>
            <a:r>
              <a:rPr lang="en-US" sz="1200" b="0" i="0" u="none" strike="noStrike" kern="1200" dirty="0">
                <a:solidFill>
                  <a:schemeClr val="tx1"/>
                </a:solidFill>
                <a:effectLst/>
                <a:latin typeface="+mn-lt"/>
                <a:ea typeface="+mn-ea"/>
                <a:cs typeface="+mn-cs"/>
              </a:rPr>
              <a:t> Sakowin, Blackfoot, Kalispel, and Nooksack tribes.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-About 10 years later the Jay Treaty was negotiated between US and Great Britain in 1794, stating that Native people on either side of the border should be able to freely pass between the territories (didn’t create a new right)</a:t>
            </a:r>
          </a:p>
          <a:p>
            <a:pPr rtl="0" fontAlgn="base"/>
            <a:endParaRPr lang="en-US" sz="1200" b="0" i="0" u="none" strike="noStrike" kern="1200" dirty="0">
              <a:solidFill>
                <a:schemeClr val="tx1"/>
              </a:solidFill>
              <a:effectLst/>
              <a:latin typeface="+mn-lt"/>
              <a:ea typeface="+mn-ea"/>
              <a:cs typeface="+mn-cs"/>
            </a:endParaRP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To give you an idea of how this new border disrupted the traditional territories of tribes throughout the area, here is a present day map of the U.S. and Canada.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extLst>
      <p:ext uri="{BB962C8B-B14F-4D97-AF65-F5344CB8AC3E}">
        <p14:creationId xmlns:p14="http://schemas.microsoft.com/office/powerpoint/2010/main" val="1590903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And this is a map of the vast array of intersecting and overlapping territories of the Indigenous tribes of the area, prior to European colonization.  </a:t>
            </a:r>
          </a:p>
          <a:p>
            <a:pPr lvl="0"/>
            <a:endParaRPr lang="en-US" dirty="0"/>
          </a:p>
          <a:p>
            <a:pPr lvl="0"/>
            <a:r>
              <a:rPr lang="en-US" dirty="0"/>
              <a:t>This map is from Native-</a:t>
            </a:r>
            <a:r>
              <a:rPr lang="en-US" dirty="0" err="1"/>
              <a:t>Land.ca</a:t>
            </a:r>
            <a:r>
              <a:rPr lang="en-US" dirty="0"/>
              <a:t>, and I recommend everyone take the time to visit this website to find out what tribe’s land you currently exist 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extLst>
      <p:ext uri="{BB962C8B-B14F-4D97-AF65-F5344CB8AC3E}">
        <p14:creationId xmlns:p14="http://schemas.microsoft.com/office/powerpoint/2010/main" val="273578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fontAlgn="base"/>
            <a:r>
              <a:rPr lang="en-US" sz="1200" b="0" i="0" u="none" strike="noStrike" kern="1200" dirty="0">
                <a:solidFill>
                  <a:schemeClr val="tx1"/>
                </a:solidFill>
                <a:effectLst/>
                <a:latin typeface="+mn-lt"/>
                <a:ea typeface="+mn-ea"/>
                <a:cs typeface="+mn-cs"/>
              </a:rPr>
              <a:t>-In 1952 the Immigration &amp; Nationality Act went into effect, which set the laws that we use today regarding the legal ability of Indigenous people in Canada to cross into the US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-One of the notable aspects of this act was the use of a bloodline requirement to qualify to cross the border</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 lot happened between 1794 and 1952, but what’s important to know is that the US has gone back and forth between allowing free border crossing for Indigenous people and has classified eligibility in different ways, depending largely on the current feelings of the government toward IPs</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extLst>
      <p:ext uri="{BB962C8B-B14F-4D97-AF65-F5344CB8AC3E}">
        <p14:creationId xmlns:p14="http://schemas.microsoft.com/office/powerpoint/2010/main" val="137103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fontAlgn="base"/>
            <a:r>
              <a:rPr lang="en-US" sz="1200" b="0" i="0" u="none" strike="noStrike" kern="1200" dirty="0">
                <a:solidFill>
                  <a:schemeClr val="tx1"/>
                </a:solidFill>
                <a:effectLst/>
                <a:latin typeface="+mn-lt"/>
                <a:ea typeface="+mn-ea"/>
                <a:cs typeface="+mn-cs"/>
              </a:rPr>
              <a:t>UNDRIP</a:t>
            </a:r>
          </a:p>
          <a:p>
            <a:pPr lvl="1" rtl="0" fontAlgn="base"/>
            <a:r>
              <a:rPr lang="en-US" sz="1200" b="0" i="0" u="none" strike="noStrike" kern="1200" dirty="0">
                <a:solidFill>
                  <a:schemeClr val="tx1"/>
                </a:solidFill>
                <a:effectLst/>
                <a:latin typeface="+mn-lt"/>
                <a:ea typeface="+mn-ea"/>
                <a:cs typeface="+mn-cs"/>
              </a:rPr>
              <a:t>Is a resolution adopted by the UN General Assembly in September of 2007</a:t>
            </a:r>
          </a:p>
          <a:p>
            <a:pPr lvl="1" rtl="0" fontAlgn="base"/>
            <a:r>
              <a:rPr lang="en-US" sz="1200" b="0" i="0" u="none" strike="noStrike" kern="1200" dirty="0">
                <a:solidFill>
                  <a:schemeClr val="tx1"/>
                </a:solidFill>
                <a:effectLst/>
                <a:latin typeface="+mn-lt"/>
                <a:ea typeface="+mn-ea"/>
                <a:cs typeface="+mn-cs"/>
              </a:rPr>
              <a:t>Both the US and Canada voted against it</a:t>
            </a:r>
          </a:p>
          <a:p>
            <a:pPr lvl="1" rtl="0" fontAlgn="base"/>
            <a:r>
              <a:rPr lang="en-US" sz="1200" b="0" i="0" u="none" strike="noStrike" kern="1200" dirty="0">
                <a:solidFill>
                  <a:schemeClr val="tx1"/>
                </a:solidFill>
                <a:effectLst/>
                <a:latin typeface="+mn-lt"/>
                <a:ea typeface="+mn-ea"/>
                <a:cs typeface="+mn-cs"/>
              </a:rPr>
              <a:t>Eventually adopted by Trudeau government of Canada in 2016</a:t>
            </a:r>
          </a:p>
          <a:p>
            <a:pPr lvl="1" rtl="0" fontAlgn="base"/>
            <a:r>
              <a:rPr lang="en-US" sz="1200" b="0" i="0" u="none" strike="noStrike" kern="1200" dirty="0">
                <a:solidFill>
                  <a:schemeClr val="tx1"/>
                </a:solidFill>
                <a:effectLst/>
                <a:latin typeface="+mn-lt"/>
                <a:ea typeface="+mn-ea"/>
                <a:cs typeface="+mn-cs"/>
              </a:rPr>
              <a:t>It is international law and thus applies to Canada and the US, though not legally binding</a:t>
            </a:r>
          </a:p>
          <a:p>
            <a:pPr lvl="1" rtl="0" fontAlgn="base"/>
            <a:r>
              <a:rPr lang="en-US" sz="1200" b="0" i="0" u="none" strike="noStrike" kern="1200" dirty="0">
                <a:solidFill>
                  <a:schemeClr val="tx1"/>
                </a:solidFill>
                <a:effectLst/>
                <a:latin typeface="+mn-lt"/>
                <a:ea typeface="+mn-ea"/>
                <a:cs typeface="+mn-cs"/>
              </a:rPr>
              <a:t>Nov 2019 - British Columbia passed legislation to implement the UN Declaration into law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article in the declaration that's particularly important to this topic is Article 36, which states that indigenous people divided by international borders have the "right to maintain and develop contacts, relations and cooperation, including activities for spiritual, cultural, political, economic and social purposes, with their own members as well as other peoples across borders."</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extLst>
      <p:ext uri="{BB962C8B-B14F-4D97-AF65-F5344CB8AC3E}">
        <p14:creationId xmlns:p14="http://schemas.microsoft.com/office/powerpoint/2010/main" val="660636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fontAlgn="base"/>
            <a:r>
              <a:rPr lang="en-US" sz="1200" b="0" i="0" u="none" strike="noStrike" kern="1200" dirty="0">
                <a:solidFill>
                  <a:schemeClr val="tx1"/>
                </a:solidFill>
                <a:effectLst/>
                <a:latin typeface="+mn-lt"/>
                <a:ea typeface="+mn-ea"/>
                <a:cs typeface="+mn-cs"/>
              </a:rPr>
              <a:t>In Oct 2010, US Citizen Richard </a:t>
            </a:r>
            <a:r>
              <a:rPr lang="en-US" sz="1200" b="0" i="0" u="none" strike="noStrike" kern="1200" dirty="0" err="1">
                <a:solidFill>
                  <a:schemeClr val="tx1"/>
                </a:solidFill>
                <a:effectLst/>
                <a:latin typeface="+mn-lt"/>
                <a:ea typeface="+mn-ea"/>
                <a:cs typeface="+mn-cs"/>
              </a:rPr>
              <a:t>Desautel</a:t>
            </a:r>
            <a:r>
              <a:rPr lang="en-US" sz="1200" b="0" i="0" u="none" strike="noStrike" kern="1200" dirty="0">
                <a:solidFill>
                  <a:schemeClr val="tx1"/>
                </a:solidFill>
                <a:effectLst/>
                <a:latin typeface="+mn-lt"/>
                <a:ea typeface="+mn-ea"/>
                <a:cs typeface="+mn-cs"/>
              </a:rPr>
              <a:t> of the </a:t>
            </a:r>
            <a:r>
              <a:rPr lang="en-US" sz="1200" b="0" i="0" u="none" strike="noStrike" kern="1200" dirty="0" err="1">
                <a:solidFill>
                  <a:schemeClr val="tx1"/>
                </a:solidFill>
                <a:effectLst/>
                <a:latin typeface="+mn-lt"/>
                <a:ea typeface="+mn-ea"/>
                <a:cs typeface="+mn-cs"/>
              </a:rPr>
              <a:t>Sinixt</a:t>
            </a:r>
            <a:r>
              <a:rPr lang="en-US" sz="1200" b="0" i="0" u="none" strike="noStrike" kern="1200" dirty="0">
                <a:solidFill>
                  <a:schemeClr val="tx1"/>
                </a:solidFill>
                <a:effectLst/>
                <a:latin typeface="+mn-lt"/>
                <a:ea typeface="+mn-ea"/>
                <a:cs typeface="+mn-cs"/>
              </a:rPr>
              <a:t> (sin-</a:t>
            </a:r>
            <a:r>
              <a:rPr lang="en-US" sz="1200" b="0" i="0" u="none" strike="noStrike" kern="1200" dirty="0" err="1">
                <a:solidFill>
                  <a:schemeClr val="tx1"/>
                </a:solidFill>
                <a:effectLst/>
                <a:latin typeface="+mn-lt"/>
                <a:ea typeface="+mn-ea"/>
                <a:cs typeface="+mn-cs"/>
              </a:rPr>
              <a:t>EYExt</a:t>
            </a:r>
            <a:r>
              <a:rPr lang="en-US" sz="1200" b="0" i="0" u="none" strike="noStrike" kern="1200" dirty="0">
                <a:solidFill>
                  <a:schemeClr val="tx1"/>
                </a:solidFill>
                <a:effectLst/>
                <a:latin typeface="+mn-lt"/>
                <a:ea typeface="+mn-ea"/>
                <a:cs typeface="+mn-cs"/>
              </a:rPr>
              <a:t>) people, members of the Colville Confederated Tribes, crossed the border into Canada to shoot an elk in traditional </a:t>
            </a:r>
            <a:r>
              <a:rPr lang="en-US" sz="1200" b="0" i="0" u="none" strike="noStrike" kern="1200" dirty="0" err="1">
                <a:solidFill>
                  <a:schemeClr val="tx1"/>
                </a:solidFill>
                <a:effectLst/>
                <a:latin typeface="+mn-lt"/>
                <a:ea typeface="+mn-ea"/>
                <a:cs typeface="+mn-cs"/>
              </a:rPr>
              <a:t>Sinixt</a:t>
            </a:r>
            <a:r>
              <a:rPr lang="en-US" sz="1200" b="0" i="0" u="none" strike="noStrike" kern="1200" dirty="0">
                <a:solidFill>
                  <a:schemeClr val="tx1"/>
                </a:solidFill>
                <a:effectLst/>
                <a:latin typeface="+mn-lt"/>
                <a:ea typeface="+mn-ea"/>
                <a:cs typeface="+mn-cs"/>
              </a:rPr>
              <a:t> territory.</a:t>
            </a:r>
          </a:p>
          <a:p>
            <a:pPr rtl="0" fontAlgn="base"/>
            <a:r>
              <a:rPr lang="en-US" sz="1200" b="0" i="0" u="none" strike="noStrike" kern="1200" dirty="0">
                <a:solidFill>
                  <a:schemeClr val="tx1"/>
                </a:solidFill>
                <a:effectLst/>
                <a:latin typeface="+mn-lt"/>
                <a:ea typeface="+mn-ea"/>
                <a:cs typeface="+mn-cs"/>
              </a:rPr>
              <a:t>He was arrested by BC Conservation and charged with hunting without a license under the BC Wildlife Act</a:t>
            </a:r>
          </a:p>
          <a:p>
            <a:pPr rtl="0" fontAlgn="base"/>
            <a:r>
              <a:rPr lang="en-US" sz="1200" b="0" i="0" u="none" strike="noStrike" kern="1200" dirty="0">
                <a:solidFill>
                  <a:schemeClr val="tx1"/>
                </a:solidFill>
                <a:effectLst/>
                <a:latin typeface="+mn-lt"/>
                <a:ea typeface="+mn-ea"/>
                <a:cs typeface="+mn-cs"/>
              </a:rPr>
              <a:t>-He's been acquitted of his charges in both the provincial and appeals court</a:t>
            </a:r>
          </a:p>
          <a:p>
            <a:pPr rtl="0" fontAlgn="base"/>
            <a:r>
              <a:rPr lang="en-US" sz="1200" b="0" i="0" u="none" strike="noStrike" kern="1200" dirty="0">
                <a:solidFill>
                  <a:schemeClr val="tx1"/>
                </a:solidFill>
                <a:effectLst/>
                <a:latin typeface="+mn-lt"/>
                <a:ea typeface="+mn-ea"/>
                <a:cs typeface="+mn-cs"/>
              </a:rPr>
              <a:t>-BC gov now taking the case to the Canadian Supreme Court</a:t>
            </a:r>
          </a:p>
          <a:p>
            <a:r>
              <a:rPr lang="en-US" sz="1200" b="0" i="0" u="none" strike="noStrike" kern="1200" dirty="0">
                <a:solidFill>
                  <a:schemeClr val="tx1"/>
                </a:solidFill>
                <a:effectLst/>
                <a:latin typeface="+mn-lt"/>
                <a:ea typeface="+mn-ea"/>
                <a:cs typeface="+mn-cs"/>
              </a:rPr>
              <a:t>-The main argument is that Indigenous Canadians who are citizens of the US exercising indigenous rights in Canada is ‘incompatible with Canadian sovereignty’</a:t>
            </a:r>
          </a:p>
          <a:p>
            <a:r>
              <a:rPr lang="en-US" sz="1200" b="0" i="0" u="none" strike="noStrike" kern="1200" dirty="0">
                <a:solidFill>
                  <a:schemeClr val="tx1"/>
                </a:solidFill>
                <a:effectLst/>
                <a:latin typeface="+mn-lt"/>
                <a:ea typeface="+mn-ea"/>
                <a:cs typeface="+mn-cs"/>
              </a:rPr>
              <a:t>-It’s also important to point out again that the government of BC continues to push forward on this case despite implementing the UN Declaration on the Rights of Indigenous Peoples into law two years ago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7038379" y="3175828"/>
            <a:ext cx="10079006" cy="3867150"/>
          </a:xfrm>
          <a:prstGeom prst="rect">
            <a:avLst/>
          </a:prstGeom>
        </p:spPr>
        <p:txBody>
          <a:bodyPr lIns="0" tIns="0" rIns="0" bIns="0" rtlCol="0" anchor="t">
            <a:spAutoFit/>
          </a:bodyPr>
          <a:lstStyle/>
          <a:p>
            <a:pPr algn="r">
              <a:lnSpc>
                <a:spcPts val="9591"/>
              </a:lnSpc>
            </a:pPr>
            <a:r>
              <a:rPr lang="en-US" sz="7992" spc="1118">
                <a:solidFill>
                  <a:srgbClr val="EFEBE0"/>
                </a:solidFill>
                <a:latin typeface="Hammersmith One"/>
              </a:rPr>
              <a:t>THE RIGHT TO FREE MOVEMENT:</a:t>
            </a:r>
          </a:p>
          <a:p>
            <a:pPr algn="r">
              <a:lnSpc>
                <a:spcPts val="5759"/>
              </a:lnSpc>
            </a:pPr>
            <a:r>
              <a:rPr lang="en-US" sz="4800" spc="672">
                <a:solidFill>
                  <a:srgbClr val="B29E84"/>
                </a:solidFill>
                <a:latin typeface="Hammersmith One"/>
              </a:rPr>
              <a:t>INDIGENOUS SOVEREIGNTY &amp; THE US/CANADA BORDER</a:t>
            </a:r>
          </a:p>
        </p:txBody>
      </p:sp>
      <p:sp>
        <p:nvSpPr>
          <p:cNvPr id="3" name="AutoShape 3"/>
          <p:cNvSpPr/>
          <p:nvPr/>
        </p:nvSpPr>
        <p:spPr>
          <a:xfrm>
            <a:off x="7647626" y="8111248"/>
            <a:ext cx="10640374" cy="1147052"/>
          </a:xfrm>
          <a:prstGeom prst="rect">
            <a:avLst/>
          </a:prstGeom>
          <a:solidFill>
            <a:srgbClr val="3D2A09"/>
          </a:solidFill>
        </p:spPr>
      </p:sp>
      <p:sp>
        <p:nvSpPr>
          <p:cNvPr id="4" name="TextBox 4"/>
          <p:cNvSpPr txBox="1"/>
          <p:nvPr/>
        </p:nvSpPr>
        <p:spPr>
          <a:xfrm>
            <a:off x="8796131" y="8323459"/>
            <a:ext cx="8321255" cy="646430"/>
          </a:xfrm>
          <a:prstGeom prst="rect">
            <a:avLst/>
          </a:prstGeom>
        </p:spPr>
        <p:txBody>
          <a:bodyPr lIns="0" tIns="0" rIns="0" bIns="0" rtlCol="0" anchor="t">
            <a:spAutoFit/>
          </a:bodyPr>
          <a:lstStyle/>
          <a:p>
            <a:pPr algn="r">
              <a:lnSpc>
                <a:spcPts val="5320"/>
              </a:lnSpc>
            </a:pPr>
            <a:r>
              <a:rPr lang="en-US" sz="3800" spc="190" dirty="0">
                <a:solidFill>
                  <a:srgbClr val="FFFFFF"/>
                </a:solidFill>
                <a:latin typeface="Playfair Display Italics"/>
              </a:rPr>
              <a:t>Presented by Natale Szabo</a:t>
            </a:r>
          </a:p>
        </p:txBody>
      </p:sp>
      <p:pic>
        <p:nvPicPr>
          <p:cNvPr id="5" name="Picture 5"/>
          <p:cNvPicPr>
            <a:picLocks noChangeAspect="1"/>
          </p:cNvPicPr>
          <p:nvPr/>
        </p:nvPicPr>
        <p:blipFill>
          <a:blip r:embed="rId3"/>
          <a:srcRect l="25372" r="32256"/>
          <a:stretch>
            <a:fillRect/>
          </a:stretch>
        </p:blipFill>
        <p:spPr>
          <a:xfrm>
            <a:off x="0" y="-214174"/>
            <a:ext cx="6783887" cy="106471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1028700" y="3530276"/>
            <a:ext cx="9013228" cy="5728024"/>
          </a:xfrm>
          <a:prstGeom prst="rect">
            <a:avLst/>
          </a:prstGeom>
        </p:spPr>
        <p:txBody>
          <a:bodyPr lIns="0" tIns="0" rIns="0" bIns="0" rtlCol="0" anchor="t">
            <a:spAutoFit/>
          </a:bodyPr>
          <a:lstStyle/>
          <a:p>
            <a:pPr marL="739162" lvl="1" indent="-369581">
              <a:lnSpc>
                <a:spcPts val="6539"/>
              </a:lnSpc>
              <a:buFont typeface="Arial"/>
              <a:buChar char="•"/>
            </a:pPr>
            <a:r>
              <a:rPr lang="en-US" sz="3423" spc="68">
                <a:solidFill>
                  <a:srgbClr val="FFFFFF"/>
                </a:solidFill>
                <a:latin typeface="Playfair Display"/>
              </a:rPr>
              <a:t>In 2010 Richard Desautel, a US resident, shot an elk in Canada</a:t>
            </a:r>
          </a:p>
          <a:p>
            <a:pPr marL="739162" lvl="1" indent="-369581">
              <a:lnSpc>
                <a:spcPts val="6539"/>
              </a:lnSpc>
              <a:buFont typeface="Arial"/>
              <a:buChar char="•"/>
            </a:pPr>
            <a:r>
              <a:rPr lang="en-US" sz="3423" spc="68">
                <a:solidFill>
                  <a:srgbClr val="FFFFFF"/>
                </a:solidFill>
                <a:latin typeface="Playfair Display"/>
              </a:rPr>
              <a:t>He was charged for hunting without a license under the BC Wildlife Act</a:t>
            </a:r>
          </a:p>
          <a:p>
            <a:pPr marL="739162" lvl="1" indent="-369581" algn="l">
              <a:lnSpc>
                <a:spcPts val="6539"/>
              </a:lnSpc>
              <a:buFont typeface="Arial"/>
              <a:buChar char="•"/>
            </a:pPr>
            <a:r>
              <a:rPr lang="en-US" sz="3423" spc="68">
                <a:solidFill>
                  <a:srgbClr val="FFFFFF"/>
                </a:solidFill>
                <a:latin typeface="Playfair Display"/>
              </a:rPr>
              <a:t>He was won at two levels of courts, and now BC is taking the case to the Supreme Court</a:t>
            </a:r>
          </a:p>
        </p:txBody>
      </p:sp>
      <p:grpSp>
        <p:nvGrpSpPr>
          <p:cNvPr id="3" name="Group 3"/>
          <p:cNvGrpSpPr>
            <a:grpSpLocks noChangeAspect="1"/>
          </p:cNvGrpSpPr>
          <p:nvPr/>
        </p:nvGrpSpPr>
        <p:grpSpPr>
          <a:xfrm>
            <a:off x="10777640" y="2776640"/>
            <a:ext cx="6481660" cy="648166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r="-35850" b="-20"/>
              </a:stretch>
            </a:blipFill>
          </p:spPr>
        </p:sp>
      </p:grpSp>
      <p:sp>
        <p:nvSpPr>
          <p:cNvPr id="5" name="TextBox 5"/>
          <p:cNvSpPr txBox="1"/>
          <p:nvPr/>
        </p:nvSpPr>
        <p:spPr>
          <a:xfrm>
            <a:off x="1028700" y="1314450"/>
            <a:ext cx="8282258" cy="904885"/>
          </a:xfrm>
          <a:prstGeom prst="rect">
            <a:avLst/>
          </a:prstGeom>
        </p:spPr>
        <p:txBody>
          <a:bodyPr lIns="0" tIns="0" rIns="0" bIns="0" rtlCol="0" anchor="t">
            <a:spAutoFit/>
          </a:bodyPr>
          <a:lstStyle/>
          <a:p>
            <a:pPr algn="l">
              <a:lnSpc>
                <a:spcPts val="7151"/>
              </a:lnSpc>
            </a:pPr>
            <a:r>
              <a:rPr lang="en-US" sz="5959" spc="834">
                <a:solidFill>
                  <a:srgbClr val="B29E84"/>
                </a:solidFill>
                <a:latin typeface="Hammersmith One"/>
              </a:rPr>
              <a:t>MODERN CONTEXT</a:t>
            </a:r>
          </a:p>
        </p:txBody>
      </p:sp>
      <p:sp>
        <p:nvSpPr>
          <p:cNvPr id="6" name="TextBox 6"/>
          <p:cNvSpPr txBox="1"/>
          <p:nvPr/>
        </p:nvSpPr>
        <p:spPr>
          <a:xfrm>
            <a:off x="1361138" y="2738540"/>
            <a:ext cx="7654388" cy="618303"/>
          </a:xfrm>
          <a:prstGeom prst="rect">
            <a:avLst/>
          </a:prstGeom>
        </p:spPr>
        <p:txBody>
          <a:bodyPr lIns="0" tIns="0" rIns="0" bIns="0" rtlCol="0" anchor="t">
            <a:spAutoFit/>
          </a:bodyPr>
          <a:lstStyle/>
          <a:p>
            <a:pPr algn="l">
              <a:lnSpc>
                <a:spcPts val="4959"/>
              </a:lnSpc>
            </a:pPr>
            <a:r>
              <a:rPr lang="en-US" sz="3814" spc="190">
                <a:solidFill>
                  <a:srgbClr val="FFFFFF"/>
                </a:solidFill>
                <a:latin typeface="Playfair Display Italics"/>
              </a:rPr>
              <a:t>R v. Desautel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31261" b="31261"/>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831966"/>
            <a:chOff x="0" y="0"/>
            <a:chExt cx="3231290" cy="1913890"/>
          </a:xfrm>
        </p:grpSpPr>
        <p:sp>
          <p:nvSpPr>
            <p:cNvPr id="3" name="Freeform 3"/>
            <p:cNvSpPr/>
            <p:nvPr/>
          </p:nvSpPr>
          <p:spPr>
            <a:xfrm>
              <a:off x="0" y="0"/>
              <a:ext cx="3231290" cy="1913890"/>
            </a:xfrm>
            <a:custGeom>
              <a:avLst/>
              <a:gdLst/>
              <a:ahLst/>
              <a:cxnLst/>
              <a:rect l="l" t="t" r="r" b="b"/>
              <a:pathLst>
                <a:path w="3231290" h="1913890">
                  <a:moveTo>
                    <a:pt x="0" y="0"/>
                  </a:moveTo>
                  <a:lnTo>
                    <a:pt x="3231290" y="0"/>
                  </a:lnTo>
                  <a:lnTo>
                    <a:pt x="3231290" y="1913890"/>
                  </a:lnTo>
                  <a:lnTo>
                    <a:pt x="0" y="1913890"/>
                  </a:lnTo>
                  <a:close/>
                </a:path>
              </a:pathLst>
            </a:custGeom>
            <a:solidFill>
              <a:srgbClr val="6C5336">
                <a:alpha val="80000"/>
              </a:srgbClr>
            </a:solidFill>
          </p:spPr>
        </p:sp>
      </p:grpSp>
      <p:sp>
        <p:nvSpPr>
          <p:cNvPr id="4" name="TextBox 4"/>
          <p:cNvSpPr txBox="1"/>
          <p:nvPr/>
        </p:nvSpPr>
        <p:spPr>
          <a:xfrm>
            <a:off x="2996886" y="5946701"/>
            <a:ext cx="13346321" cy="2584616"/>
          </a:xfrm>
          <a:prstGeom prst="rect">
            <a:avLst/>
          </a:prstGeom>
        </p:spPr>
        <p:txBody>
          <a:bodyPr lIns="0" tIns="0" rIns="0" bIns="0" rtlCol="0" anchor="t">
            <a:spAutoFit/>
          </a:bodyPr>
          <a:lstStyle/>
          <a:p>
            <a:pPr algn="r">
              <a:lnSpc>
                <a:spcPts val="17746"/>
              </a:lnSpc>
            </a:pPr>
            <a:r>
              <a:rPr lang="en-US" sz="14788">
                <a:solidFill>
                  <a:srgbClr val="FDFEEC"/>
                </a:solidFill>
                <a:latin typeface="Old Standard"/>
              </a:rPr>
              <a:t>Problems</a:t>
            </a:r>
          </a:p>
        </p:txBody>
      </p:sp>
      <p:sp>
        <p:nvSpPr>
          <p:cNvPr id="5" name="AutoShape 5"/>
          <p:cNvSpPr/>
          <p:nvPr/>
        </p:nvSpPr>
        <p:spPr>
          <a:xfrm>
            <a:off x="8223929" y="8531318"/>
            <a:ext cx="10640374" cy="314926"/>
          </a:xfrm>
          <a:prstGeom prst="rect">
            <a:avLst/>
          </a:prstGeom>
          <a:solidFill>
            <a:srgbClr val="3D2A09"/>
          </a:solid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5002871" y="1865539"/>
            <a:ext cx="8282258" cy="904885"/>
          </a:xfrm>
          <a:prstGeom prst="rect">
            <a:avLst/>
          </a:prstGeom>
        </p:spPr>
        <p:txBody>
          <a:bodyPr lIns="0" tIns="0" rIns="0" bIns="0" rtlCol="0" anchor="t">
            <a:spAutoFit/>
          </a:bodyPr>
          <a:lstStyle/>
          <a:p>
            <a:pPr algn="ctr">
              <a:lnSpc>
                <a:spcPts val="7151"/>
              </a:lnSpc>
            </a:pPr>
            <a:r>
              <a:rPr lang="en-US" sz="5959" spc="834">
                <a:solidFill>
                  <a:srgbClr val="B29E84"/>
                </a:solidFill>
                <a:latin typeface="Hammersmith One"/>
              </a:rPr>
              <a:t>MAIN ISSUE:</a:t>
            </a:r>
          </a:p>
        </p:txBody>
      </p:sp>
      <p:sp>
        <p:nvSpPr>
          <p:cNvPr id="3" name="TextBox 3"/>
          <p:cNvSpPr txBox="1"/>
          <p:nvPr/>
        </p:nvSpPr>
        <p:spPr>
          <a:xfrm>
            <a:off x="2311105" y="3147503"/>
            <a:ext cx="13665791" cy="1047269"/>
          </a:xfrm>
          <a:prstGeom prst="rect">
            <a:avLst/>
          </a:prstGeom>
        </p:spPr>
        <p:txBody>
          <a:bodyPr lIns="0" tIns="0" rIns="0" bIns="0" rtlCol="0" anchor="t">
            <a:spAutoFit/>
          </a:bodyPr>
          <a:lstStyle/>
          <a:p>
            <a:pPr algn="ctr">
              <a:lnSpc>
                <a:spcPts val="4222"/>
              </a:lnSpc>
            </a:pPr>
            <a:r>
              <a:rPr lang="en-US" sz="3015" spc="60" dirty="0">
                <a:solidFill>
                  <a:srgbClr val="FFFFFF"/>
                </a:solidFill>
                <a:latin typeface="Playfair Display"/>
              </a:rPr>
              <a:t>There is a massive incongruence between the US and Canada in their laws regarding the free movement of Indigenous people across the border.</a:t>
            </a:r>
          </a:p>
        </p:txBody>
      </p:sp>
      <p:sp>
        <p:nvSpPr>
          <p:cNvPr id="4" name="TextBox 4"/>
          <p:cNvSpPr txBox="1"/>
          <p:nvPr/>
        </p:nvSpPr>
        <p:spPr>
          <a:xfrm>
            <a:off x="2714318" y="6199585"/>
            <a:ext cx="6026468" cy="2179927"/>
          </a:xfrm>
          <a:prstGeom prst="rect">
            <a:avLst/>
          </a:prstGeom>
        </p:spPr>
        <p:txBody>
          <a:bodyPr lIns="0" tIns="0" rIns="0" bIns="0" rtlCol="0" anchor="t">
            <a:spAutoFit/>
          </a:bodyPr>
          <a:lstStyle/>
          <a:p>
            <a:pPr marL="577133" lvl="1" indent="-288567">
              <a:lnSpc>
                <a:spcPts val="4410"/>
              </a:lnSpc>
              <a:buFont typeface="Arial"/>
              <a:buChar char="•"/>
            </a:pPr>
            <a:r>
              <a:rPr lang="en-US" sz="2673" spc="53">
                <a:solidFill>
                  <a:srgbClr val="FFFFFF"/>
                </a:solidFill>
                <a:latin typeface="Playfair Display"/>
              </a:rPr>
              <a:t>Doesn't honor the Jay Treaty</a:t>
            </a:r>
          </a:p>
          <a:p>
            <a:pPr marL="577133" lvl="1" indent="-288567">
              <a:lnSpc>
                <a:spcPts val="4410"/>
              </a:lnSpc>
              <a:buFont typeface="Arial"/>
              <a:buChar char="•"/>
            </a:pPr>
            <a:r>
              <a:rPr lang="en-US" sz="2673" spc="53">
                <a:solidFill>
                  <a:srgbClr val="FFFFFF"/>
                </a:solidFill>
                <a:latin typeface="Playfair Display"/>
              </a:rPr>
              <a:t>Section 35 of the Constitution</a:t>
            </a:r>
          </a:p>
          <a:p>
            <a:pPr marL="577133" lvl="1" indent="-288567">
              <a:lnSpc>
                <a:spcPts val="4410"/>
              </a:lnSpc>
              <a:buFont typeface="Arial"/>
              <a:buChar char="•"/>
            </a:pPr>
            <a:r>
              <a:rPr lang="en-US" sz="2673" spc="53">
                <a:solidFill>
                  <a:srgbClr val="FFFFFF"/>
                </a:solidFill>
                <a:latin typeface="Playfair Display"/>
              </a:rPr>
              <a:t>Entry based on performing cultural activity</a:t>
            </a:r>
          </a:p>
        </p:txBody>
      </p:sp>
      <p:sp>
        <p:nvSpPr>
          <p:cNvPr id="5" name="TextBox 5"/>
          <p:cNvSpPr txBox="1"/>
          <p:nvPr/>
        </p:nvSpPr>
        <p:spPr>
          <a:xfrm>
            <a:off x="4201666" y="5325566"/>
            <a:ext cx="2388424" cy="618303"/>
          </a:xfrm>
          <a:prstGeom prst="rect">
            <a:avLst/>
          </a:prstGeom>
        </p:spPr>
        <p:txBody>
          <a:bodyPr lIns="0" tIns="0" rIns="0" bIns="0" rtlCol="0" anchor="t">
            <a:spAutoFit/>
          </a:bodyPr>
          <a:lstStyle/>
          <a:p>
            <a:pPr algn="ctr">
              <a:lnSpc>
                <a:spcPts val="4959"/>
              </a:lnSpc>
            </a:pPr>
            <a:r>
              <a:rPr lang="en-US" sz="3814" spc="190">
                <a:solidFill>
                  <a:srgbClr val="FFFFFF"/>
                </a:solidFill>
                <a:latin typeface="Playfair Display Italics"/>
              </a:rPr>
              <a:t>Canada</a:t>
            </a:r>
          </a:p>
        </p:txBody>
      </p:sp>
      <p:sp>
        <p:nvSpPr>
          <p:cNvPr id="6" name="TextBox 6"/>
          <p:cNvSpPr txBox="1"/>
          <p:nvPr/>
        </p:nvSpPr>
        <p:spPr>
          <a:xfrm>
            <a:off x="10371213" y="5325566"/>
            <a:ext cx="3715120" cy="618303"/>
          </a:xfrm>
          <a:prstGeom prst="rect">
            <a:avLst/>
          </a:prstGeom>
        </p:spPr>
        <p:txBody>
          <a:bodyPr lIns="0" tIns="0" rIns="0" bIns="0" rtlCol="0" anchor="t">
            <a:spAutoFit/>
          </a:bodyPr>
          <a:lstStyle/>
          <a:p>
            <a:pPr algn="ctr">
              <a:lnSpc>
                <a:spcPts val="4959"/>
              </a:lnSpc>
            </a:pPr>
            <a:r>
              <a:rPr lang="en-US" sz="3814" spc="190">
                <a:solidFill>
                  <a:srgbClr val="FFFFFF"/>
                </a:solidFill>
                <a:latin typeface="Playfair Display Italics"/>
              </a:rPr>
              <a:t>United States</a:t>
            </a:r>
          </a:p>
        </p:txBody>
      </p:sp>
      <p:sp>
        <p:nvSpPr>
          <p:cNvPr id="7" name="TextBox 7"/>
          <p:cNvSpPr txBox="1"/>
          <p:nvPr/>
        </p:nvSpPr>
        <p:spPr>
          <a:xfrm>
            <a:off x="9547214" y="6209110"/>
            <a:ext cx="6026468" cy="1621578"/>
          </a:xfrm>
          <a:prstGeom prst="rect">
            <a:avLst/>
          </a:prstGeom>
        </p:spPr>
        <p:txBody>
          <a:bodyPr lIns="0" tIns="0" rIns="0" bIns="0" rtlCol="0" anchor="t">
            <a:spAutoFit/>
          </a:bodyPr>
          <a:lstStyle/>
          <a:p>
            <a:pPr marL="577133" lvl="1" indent="-288567">
              <a:lnSpc>
                <a:spcPts val="4383"/>
              </a:lnSpc>
              <a:buFont typeface="Arial"/>
              <a:buChar char="•"/>
            </a:pPr>
            <a:r>
              <a:rPr lang="en-US" sz="2673" spc="53">
                <a:solidFill>
                  <a:srgbClr val="FFFFFF"/>
                </a:solidFill>
                <a:latin typeface="Playfair Display"/>
              </a:rPr>
              <a:t>Immigration &amp; Nationality Act</a:t>
            </a:r>
          </a:p>
          <a:p>
            <a:pPr marL="577133" lvl="1" indent="-288567">
              <a:lnSpc>
                <a:spcPts val="4383"/>
              </a:lnSpc>
              <a:buFont typeface="Arial"/>
              <a:buChar char="•"/>
            </a:pPr>
            <a:r>
              <a:rPr lang="en-US" sz="2673" spc="53">
                <a:solidFill>
                  <a:srgbClr val="FFFFFF"/>
                </a:solidFill>
                <a:latin typeface="Playfair Display"/>
              </a:rPr>
              <a:t>50% Native bloodline required</a:t>
            </a:r>
          </a:p>
          <a:p>
            <a:pPr marL="577133" lvl="1" indent="-288567">
              <a:lnSpc>
                <a:spcPts val="4383"/>
              </a:lnSpc>
              <a:buFont typeface="Arial"/>
              <a:buChar char="•"/>
            </a:pPr>
            <a:r>
              <a:rPr lang="en-US" sz="2673" spc="53">
                <a:solidFill>
                  <a:srgbClr val="FFFFFF"/>
                </a:solidFill>
                <a:latin typeface="Playfair Display"/>
              </a:rPr>
              <a:t>Tribal membership irrelevant</a:t>
            </a:r>
          </a:p>
        </p:txBody>
      </p:sp>
      <p:sp>
        <p:nvSpPr>
          <p:cNvPr id="8" name="AutoShape 8"/>
          <p:cNvSpPr/>
          <p:nvPr/>
        </p:nvSpPr>
        <p:spPr>
          <a:xfrm>
            <a:off x="0" y="4598853"/>
            <a:ext cx="18763838" cy="314926"/>
          </a:xfrm>
          <a:prstGeom prst="rect">
            <a:avLst/>
          </a:prstGeom>
          <a:solidFill>
            <a:srgbClr val="6C5336"/>
          </a:solid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53709" y="3689164"/>
            <a:ext cx="8146503" cy="4582351"/>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r="11" b="-18543"/>
              </a:stretch>
            </a:blipFill>
          </p:spPr>
        </p:sp>
      </p:grpSp>
      <p:sp>
        <p:nvSpPr>
          <p:cNvPr id="4" name="TextBox 4"/>
          <p:cNvSpPr txBox="1"/>
          <p:nvPr/>
        </p:nvSpPr>
        <p:spPr>
          <a:xfrm>
            <a:off x="9169009" y="3998353"/>
            <a:ext cx="8399199" cy="3697273"/>
          </a:xfrm>
          <a:prstGeom prst="rect">
            <a:avLst/>
          </a:prstGeom>
        </p:spPr>
        <p:txBody>
          <a:bodyPr lIns="0" tIns="0" rIns="0" bIns="0" rtlCol="0" anchor="t">
            <a:spAutoFit/>
          </a:bodyPr>
          <a:lstStyle/>
          <a:p>
            <a:pPr marL="842379" lvl="1" indent="-421190">
              <a:lnSpc>
                <a:spcPts val="7452"/>
              </a:lnSpc>
              <a:buFont typeface="Arial"/>
              <a:buChar char="•"/>
            </a:pPr>
            <a:r>
              <a:rPr lang="en-US" sz="3901" spc="78">
                <a:solidFill>
                  <a:srgbClr val="FFFFFF"/>
                </a:solidFill>
                <a:latin typeface="Playfair Display"/>
              </a:rPr>
              <a:t>Ongoing legal battles</a:t>
            </a:r>
          </a:p>
          <a:p>
            <a:pPr marL="842379" lvl="1" indent="-421190">
              <a:lnSpc>
                <a:spcPts val="7452"/>
              </a:lnSpc>
              <a:buFont typeface="Arial"/>
              <a:buChar char="•"/>
            </a:pPr>
            <a:r>
              <a:rPr lang="en-US" sz="3901" spc="78">
                <a:solidFill>
                  <a:srgbClr val="FFFFFF"/>
                </a:solidFill>
                <a:latin typeface="Playfair Display"/>
              </a:rPr>
              <a:t>Blood quantum requirement</a:t>
            </a:r>
          </a:p>
          <a:p>
            <a:pPr marL="842379" lvl="1" indent="-421190">
              <a:lnSpc>
                <a:spcPts val="7452"/>
              </a:lnSpc>
              <a:buFont typeface="Arial"/>
              <a:buChar char="•"/>
            </a:pPr>
            <a:r>
              <a:rPr lang="en-US" sz="3901" spc="78">
                <a:solidFill>
                  <a:srgbClr val="FFFFFF"/>
                </a:solidFill>
                <a:latin typeface="Playfair Display"/>
              </a:rPr>
              <a:t>Import/export and wildlife laws</a:t>
            </a:r>
          </a:p>
          <a:p>
            <a:pPr marL="842379" lvl="1" indent="-421190" algn="l">
              <a:lnSpc>
                <a:spcPts val="7452"/>
              </a:lnSpc>
              <a:buFont typeface="Arial"/>
              <a:buChar char="•"/>
            </a:pPr>
            <a:r>
              <a:rPr lang="en-US" sz="3901" spc="78">
                <a:solidFill>
                  <a:srgbClr val="FFFFFF"/>
                </a:solidFill>
                <a:latin typeface="Playfair Display"/>
              </a:rPr>
              <a:t>Documentation inconsistencies</a:t>
            </a:r>
          </a:p>
        </p:txBody>
      </p:sp>
      <p:sp>
        <p:nvSpPr>
          <p:cNvPr id="5" name="TextBox 5"/>
          <p:cNvSpPr txBox="1"/>
          <p:nvPr/>
        </p:nvSpPr>
        <p:spPr>
          <a:xfrm>
            <a:off x="1028700" y="2110468"/>
            <a:ext cx="8282258" cy="904885"/>
          </a:xfrm>
          <a:prstGeom prst="rect">
            <a:avLst/>
          </a:prstGeom>
        </p:spPr>
        <p:txBody>
          <a:bodyPr lIns="0" tIns="0" rIns="0" bIns="0" rtlCol="0" anchor="t">
            <a:spAutoFit/>
          </a:bodyPr>
          <a:lstStyle/>
          <a:p>
            <a:pPr algn="l">
              <a:lnSpc>
                <a:spcPts val="7151"/>
              </a:lnSpc>
            </a:pPr>
            <a:r>
              <a:rPr lang="en-US" sz="5959" spc="834">
                <a:solidFill>
                  <a:srgbClr val="B29E84"/>
                </a:solidFill>
                <a:latin typeface="Hammersmith One"/>
              </a:rPr>
              <a:t>OTHER ISSUES: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31261" b="31261"/>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831966"/>
            <a:chOff x="0" y="0"/>
            <a:chExt cx="3231290" cy="1913890"/>
          </a:xfrm>
        </p:grpSpPr>
        <p:sp>
          <p:nvSpPr>
            <p:cNvPr id="3" name="Freeform 3"/>
            <p:cNvSpPr/>
            <p:nvPr/>
          </p:nvSpPr>
          <p:spPr>
            <a:xfrm>
              <a:off x="0" y="0"/>
              <a:ext cx="3231290" cy="1913890"/>
            </a:xfrm>
            <a:custGeom>
              <a:avLst/>
              <a:gdLst/>
              <a:ahLst/>
              <a:cxnLst/>
              <a:rect l="l" t="t" r="r" b="b"/>
              <a:pathLst>
                <a:path w="3231290" h="1913890">
                  <a:moveTo>
                    <a:pt x="0" y="0"/>
                  </a:moveTo>
                  <a:lnTo>
                    <a:pt x="3231290" y="0"/>
                  </a:lnTo>
                  <a:lnTo>
                    <a:pt x="3231290" y="1913890"/>
                  </a:lnTo>
                  <a:lnTo>
                    <a:pt x="0" y="1913890"/>
                  </a:lnTo>
                  <a:close/>
                </a:path>
              </a:pathLst>
            </a:custGeom>
            <a:solidFill>
              <a:srgbClr val="6C5336">
                <a:alpha val="80000"/>
              </a:srgbClr>
            </a:solidFill>
          </p:spPr>
        </p:sp>
      </p:grpSp>
      <p:sp>
        <p:nvSpPr>
          <p:cNvPr id="4" name="TextBox 4"/>
          <p:cNvSpPr txBox="1"/>
          <p:nvPr/>
        </p:nvSpPr>
        <p:spPr>
          <a:xfrm>
            <a:off x="2785974" y="3267354"/>
            <a:ext cx="14434893" cy="4381500"/>
          </a:xfrm>
          <a:prstGeom prst="rect">
            <a:avLst/>
          </a:prstGeom>
        </p:spPr>
        <p:txBody>
          <a:bodyPr lIns="0" tIns="0" rIns="0" bIns="0" rtlCol="0" anchor="t">
            <a:spAutoFit/>
          </a:bodyPr>
          <a:lstStyle/>
          <a:p>
            <a:pPr algn="r">
              <a:lnSpc>
                <a:spcPts val="8370"/>
              </a:lnSpc>
            </a:pPr>
            <a:r>
              <a:rPr lang="en-US" sz="6975">
                <a:solidFill>
                  <a:srgbClr val="FDFEEC"/>
                </a:solidFill>
                <a:latin typeface="Old Standard"/>
              </a:rPr>
              <a:t>Ignoring this issue will continue to contradict any wishes for "reconciliation," and exacerbate current tensions.</a:t>
            </a:r>
          </a:p>
        </p:txBody>
      </p:sp>
      <p:sp>
        <p:nvSpPr>
          <p:cNvPr id="5" name="TextBox 5"/>
          <p:cNvSpPr txBox="1"/>
          <p:nvPr/>
        </p:nvSpPr>
        <p:spPr>
          <a:xfrm>
            <a:off x="5397524" y="2501356"/>
            <a:ext cx="11823343" cy="697242"/>
          </a:xfrm>
          <a:prstGeom prst="rect">
            <a:avLst/>
          </a:prstGeom>
        </p:spPr>
        <p:txBody>
          <a:bodyPr lIns="0" tIns="0" rIns="0" bIns="0" rtlCol="0" anchor="t">
            <a:spAutoFit/>
          </a:bodyPr>
          <a:lstStyle/>
          <a:p>
            <a:pPr algn="r">
              <a:lnSpc>
                <a:spcPts val="5541"/>
              </a:lnSpc>
            </a:pPr>
            <a:r>
              <a:rPr lang="en-US" sz="4262" spc="336">
                <a:solidFill>
                  <a:srgbClr val="FDFEEC"/>
                </a:solidFill>
                <a:latin typeface="Montserrat Classic Bold"/>
              </a:rPr>
              <a:t>POLICY OPTIONS</a:t>
            </a:r>
          </a:p>
        </p:txBody>
      </p:sp>
      <p:sp>
        <p:nvSpPr>
          <p:cNvPr id="6" name="AutoShape 6"/>
          <p:cNvSpPr/>
          <p:nvPr/>
        </p:nvSpPr>
        <p:spPr>
          <a:xfrm>
            <a:off x="3969836" y="7878175"/>
            <a:ext cx="14318164" cy="968069"/>
          </a:xfrm>
          <a:prstGeom prst="rect">
            <a:avLst/>
          </a:prstGeom>
          <a:solidFill>
            <a:srgbClr val="3D2A09"/>
          </a:solidFill>
        </p:spPr>
      </p:sp>
      <p:sp>
        <p:nvSpPr>
          <p:cNvPr id="7" name="TextBox 7"/>
          <p:cNvSpPr txBox="1"/>
          <p:nvPr/>
        </p:nvSpPr>
        <p:spPr>
          <a:xfrm>
            <a:off x="2785974" y="7944515"/>
            <a:ext cx="15044599" cy="693094"/>
          </a:xfrm>
          <a:prstGeom prst="rect">
            <a:avLst/>
          </a:prstGeom>
        </p:spPr>
        <p:txBody>
          <a:bodyPr lIns="0" tIns="0" rIns="0" bIns="0" rtlCol="0" anchor="t">
            <a:spAutoFit/>
          </a:bodyPr>
          <a:lstStyle/>
          <a:p>
            <a:pPr algn="r">
              <a:lnSpc>
                <a:spcPts val="4707"/>
              </a:lnSpc>
            </a:pPr>
            <a:r>
              <a:rPr lang="en-US" sz="3922">
                <a:solidFill>
                  <a:srgbClr val="FDFEEC"/>
                </a:solidFill>
                <a:latin typeface="Old Standard Italics"/>
              </a:rPr>
              <a:t>It's time for a new stance on Indigenous freedom of movement.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83237" y="7057325"/>
            <a:ext cx="686962" cy="71444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83237" y="4991897"/>
            <a:ext cx="686962" cy="71444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83237" y="2718416"/>
            <a:ext cx="686962" cy="714441"/>
          </a:xfrm>
          <a:prstGeom prst="rect">
            <a:avLst/>
          </a:prstGeom>
        </p:spPr>
      </p:pic>
      <p:sp>
        <p:nvSpPr>
          <p:cNvPr id="5" name="TextBox 5"/>
          <p:cNvSpPr txBox="1"/>
          <p:nvPr/>
        </p:nvSpPr>
        <p:spPr>
          <a:xfrm>
            <a:off x="8930987" y="7104626"/>
            <a:ext cx="7526847" cy="581739"/>
          </a:xfrm>
          <a:prstGeom prst="rect">
            <a:avLst/>
          </a:prstGeom>
        </p:spPr>
        <p:txBody>
          <a:bodyPr lIns="0" tIns="0" rIns="0" bIns="0" rtlCol="0" anchor="t">
            <a:spAutoFit/>
          </a:bodyPr>
          <a:lstStyle/>
          <a:p>
            <a:pPr>
              <a:lnSpc>
                <a:spcPts val="4680"/>
              </a:lnSpc>
            </a:pPr>
            <a:r>
              <a:rPr lang="en-US" sz="3600" spc="179">
                <a:solidFill>
                  <a:srgbClr val="EFEBE0"/>
                </a:solidFill>
                <a:latin typeface="Libre Baskerville Italics"/>
              </a:rPr>
              <a:t>Adheres to UNDRIP</a:t>
            </a:r>
          </a:p>
        </p:txBody>
      </p:sp>
      <p:sp>
        <p:nvSpPr>
          <p:cNvPr id="6" name="TextBox 6"/>
          <p:cNvSpPr txBox="1"/>
          <p:nvPr/>
        </p:nvSpPr>
        <p:spPr>
          <a:xfrm>
            <a:off x="8930987" y="5039198"/>
            <a:ext cx="7526847" cy="581739"/>
          </a:xfrm>
          <a:prstGeom prst="rect">
            <a:avLst/>
          </a:prstGeom>
        </p:spPr>
        <p:txBody>
          <a:bodyPr lIns="0" tIns="0" rIns="0" bIns="0" rtlCol="0" anchor="t">
            <a:spAutoFit/>
          </a:bodyPr>
          <a:lstStyle/>
          <a:p>
            <a:pPr>
              <a:lnSpc>
                <a:spcPts val="4680"/>
              </a:lnSpc>
            </a:pPr>
            <a:r>
              <a:rPr lang="en-US" sz="3600" spc="179" dirty="0">
                <a:solidFill>
                  <a:srgbClr val="EFEBE0"/>
                </a:solidFill>
                <a:latin typeface="Libre Baskerville Italics"/>
              </a:rPr>
              <a:t>Center Indigenous Sovereignty</a:t>
            </a:r>
          </a:p>
        </p:txBody>
      </p:sp>
      <p:sp>
        <p:nvSpPr>
          <p:cNvPr id="7" name="TextBox 7"/>
          <p:cNvSpPr txBox="1"/>
          <p:nvPr/>
        </p:nvSpPr>
        <p:spPr>
          <a:xfrm>
            <a:off x="8930987" y="2765716"/>
            <a:ext cx="7526847" cy="581739"/>
          </a:xfrm>
          <a:prstGeom prst="rect">
            <a:avLst/>
          </a:prstGeom>
        </p:spPr>
        <p:txBody>
          <a:bodyPr lIns="0" tIns="0" rIns="0" bIns="0" rtlCol="0" anchor="t">
            <a:spAutoFit/>
          </a:bodyPr>
          <a:lstStyle/>
          <a:p>
            <a:pPr>
              <a:lnSpc>
                <a:spcPts val="4680"/>
              </a:lnSpc>
            </a:pPr>
            <a:r>
              <a:rPr lang="en-US" sz="3600" spc="179" dirty="0">
                <a:solidFill>
                  <a:srgbClr val="EFEBE0"/>
                </a:solidFill>
                <a:latin typeface="Libre Baskerville Italics"/>
              </a:rPr>
              <a:t>Bilateral recognition</a:t>
            </a:r>
          </a:p>
        </p:txBody>
      </p:sp>
      <p:sp>
        <p:nvSpPr>
          <p:cNvPr id="8" name="AutoShape 8"/>
          <p:cNvSpPr/>
          <p:nvPr/>
        </p:nvSpPr>
        <p:spPr>
          <a:xfrm flipV="1">
            <a:off x="-13856" y="4838700"/>
            <a:ext cx="6567055" cy="45719"/>
          </a:xfrm>
          <a:prstGeom prst="rect">
            <a:avLst/>
          </a:prstGeom>
          <a:solidFill>
            <a:srgbClr val="925520"/>
          </a:solidFill>
        </p:spPr>
      </p:sp>
      <p:sp>
        <p:nvSpPr>
          <p:cNvPr id="9" name="TextBox 9"/>
          <p:cNvSpPr txBox="1"/>
          <p:nvPr/>
        </p:nvSpPr>
        <p:spPr>
          <a:xfrm>
            <a:off x="1295400" y="3817840"/>
            <a:ext cx="8124758" cy="1154937"/>
          </a:xfrm>
          <a:prstGeom prst="rect">
            <a:avLst/>
          </a:prstGeom>
        </p:spPr>
        <p:txBody>
          <a:bodyPr lIns="0" tIns="0" rIns="0" bIns="0" rtlCol="0" anchor="t">
            <a:spAutoFit/>
          </a:bodyPr>
          <a:lstStyle/>
          <a:p>
            <a:pPr algn="l">
              <a:lnSpc>
                <a:spcPts val="9148"/>
              </a:lnSpc>
            </a:pPr>
            <a:r>
              <a:rPr lang="en-US" sz="7623" spc="1067" dirty="0">
                <a:solidFill>
                  <a:srgbClr val="B29E84"/>
                </a:solidFill>
                <a:latin typeface="Hammersmith One"/>
              </a:rPr>
              <a:t>CRITERIA</a:t>
            </a:r>
          </a:p>
        </p:txBody>
      </p:sp>
      <p:sp>
        <p:nvSpPr>
          <p:cNvPr id="10" name="TextBox 10"/>
          <p:cNvSpPr txBox="1"/>
          <p:nvPr/>
        </p:nvSpPr>
        <p:spPr>
          <a:xfrm>
            <a:off x="1295400" y="4905811"/>
            <a:ext cx="4800600" cy="1103187"/>
          </a:xfrm>
          <a:prstGeom prst="rect">
            <a:avLst/>
          </a:prstGeom>
        </p:spPr>
        <p:txBody>
          <a:bodyPr wrap="square" lIns="0" tIns="0" rIns="0" bIns="0" rtlCol="0" anchor="t">
            <a:spAutoFit/>
          </a:bodyPr>
          <a:lstStyle/>
          <a:p>
            <a:pPr>
              <a:lnSpc>
                <a:spcPts val="4443"/>
              </a:lnSpc>
            </a:pPr>
            <a:r>
              <a:rPr lang="en-US" sz="3418" spc="170" dirty="0">
                <a:solidFill>
                  <a:srgbClr val="B29E84"/>
                </a:solidFill>
                <a:latin typeface="Hammersmith One Italics"/>
              </a:rPr>
              <a:t>FOR POLICY RECOMMENDATIONS: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31261" b="31261"/>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831966"/>
            <a:chOff x="0" y="0"/>
            <a:chExt cx="3231290" cy="1913890"/>
          </a:xfrm>
        </p:grpSpPr>
        <p:sp>
          <p:nvSpPr>
            <p:cNvPr id="3" name="Freeform 3"/>
            <p:cNvSpPr/>
            <p:nvPr/>
          </p:nvSpPr>
          <p:spPr>
            <a:xfrm>
              <a:off x="0" y="0"/>
              <a:ext cx="3231290" cy="1913890"/>
            </a:xfrm>
            <a:custGeom>
              <a:avLst/>
              <a:gdLst/>
              <a:ahLst/>
              <a:cxnLst/>
              <a:rect l="l" t="t" r="r" b="b"/>
              <a:pathLst>
                <a:path w="3231290" h="1913890">
                  <a:moveTo>
                    <a:pt x="0" y="0"/>
                  </a:moveTo>
                  <a:lnTo>
                    <a:pt x="3231290" y="0"/>
                  </a:lnTo>
                  <a:lnTo>
                    <a:pt x="3231290" y="1913890"/>
                  </a:lnTo>
                  <a:lnTo>
                    <a:pt x="0" y="1913890"/>
                  </a:lnTo>
                  <a:close/>
                </a:path>
              </a:pathLst>
            </a:custGeom>
            <a:solidFill>
              <a:srgbClr val="6C5336">
                <a:alpha val="80000"/>
              </a:srgbClr>
            </a:solidFill>
          </p:spPr>
        </p:sp>
      </p:grpSp>
      <p:sp>
        <p:nvSpPr>
          <p:cNvPr id="4" name="TextBox 4"/>
          <p:cNvSpPr txBox="1"/>
          <p:nvPr/>
        </p:nvSpPr>
        <p:spPr>
          <a:xfrm>
            <a:off x="2996886" y="4597493"/>
            <a:ext cx="13346321" cy="3693319"/>
          </a:xfrm>
          <a:prstGeom prst="rect">
            <a:avLst/>
          </a:prstGeom>
        </p:spPr>
        <p:txBody>
          <a:bodyPr lIns="0" tIns="0" rIns="0" bIns="0" rtlCol="0" anchor="t">
            <a:spAutoFit/>
          </a:bodyPr>
          <a:lstStyle/>
          <a:p>
            <a:pPr algn="r">
              <a:lnSpc>
                <a:spcPts val="14400"/>
              </a:lnSpc>
            </a:pPr>
            <a:r>
              <a:rPr lang="en-US" sz="12000" dirty="0">
                <a:solidFill>
                  <a:srgbClr val="FDFEEC"/>
                </a:solidFill>
                <a:latin typeface="Old Standard"/>
              </a:rPr>
              <a:t>Policy Recommendation</a:t>
            </a:r>
          </a:p>
        </p:txBody>
      </p:sp>
      <p:sp>
        <p:nvSpPr>
          <p:cNvPr id="5" name="AutoShape 5"/>
          <p:cNvSpPr/>
          <p:nvPr/>
        </p:nvSpPr>
        <p:spPr>
          <a:xfrm>
            <a:off x="4533556" y="8531318"/>
            <a:ext cx="14334713" cy="314926"/>
          </a:xfrm>
          <a:prstGeom prst="rect">
            <a:avLst/>
          </a:prstGeom>
          <a:solidFill>
            <a:srgbClr val="3D2A09"/>
          </a:solid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5002870" y="2857500"/>
            <a:ext cx="8282258" cy="904885"/>
          </a:xfrm>
          <a:prstGeom prst="rect">
            <a:avLst/>
          </a:prstGeom>
        </p:spPr>
        <p:txBody>
          <a:bodyPr lIns="0" tIns="0" rIns="0" bIns="0" rtlCol="0" anchor="t">
            <a:spAutoFit/>
          </a:bodyPr>
          <a:lstStyle/>
          <a:p>
            <a:pPr algn="ctr">
              <a:lnSpc>
                <a:spcPts val="7151"/>
              </a:lnSpc>
            </a:pPr>
            <a:r>
              <a:rPr lang="en-US" sz="5959" spc="834" dirty="0">
                <a:solidFill>
                  <a:srgbClr val="B29E84"/>
                </a:solidFill>
                <a:latin typeface="Hammersmith One"/>
              </a:rPr>
              <a:t>PROPOSAL:</a:t>
            </a:r>
          </a:p>
        </p:txBody>
      </p:sp>
      <p:sp>
        <p:nvSpPr>
          <p:cNvPr id="3" name="TextBox 3"/>
          <p:cNvSpPr txBox="1"/>
          <p:nvPr/>
        </p:nvSpPr>
        <p:spPr>
          <a:xfrm>
            <a:off x="1885673" y="4076700"/>
            <a:ext cx="14516653" cy="3578416"/>
          </a:xfrm>
          <a:prstGeom prst="rect">
            <a:avLst/>
          </a:prstGeom>
        </p:spPr>
        <p:txBody>
          <a:bodyPr lIns="0" tIns="0" rIns="0" bIns="0" rtlCol="0" anchor="t">
            <a:spAutoFit/>
          </a:bodyPr>
          <a:lstStyle/>
          <a:p>
            <a:pPr algn="ctr">
              <a:lnSpc>
                <a:spcPct val="150000"/>
              </a:lnSpc>
            </a:pPr>
            <a:r>
              <a:rPr lang="en-US" sz="4000" spc="64" dirty="0">
                <a:solidFill>
                  <a:srgbClr val="FFFFFF"/>
                </a:solidFill>
                <a:latin typeface="Playfair Display"/>
              </a:rPr>
              <a:t>Adopt a bilateral policy of free movement across the border.  This policy should include implementation of the Jay Treaty in Canada and both countries should offer the option of tribal membership </a:t>
            </a:r>
            <a:r>
              <a:rPr lang="en-US" sz="4000" i="1" spc="64" dirty="0">
                <a:solidFill>
                  <a:srgbClr val="FFFFFF"/>
                </a:solidFill>
                <a:latin typeface="Playfair Display"/>
              </a:rPr>
              <a:t>or</a:t>
            </a:r>
            <a:r>
              <a:rPr lang="en-US" sz="4000" spc="64" dirty="0">
                <a:solidFill>
                  <a:srgbClr val="FFFFFF"/>
                </a:solidFill>
                <a:latin typeface="Playfair Display"/>
              </a:rPr>
              <a:t> blood quantum for eligibility.</a:t>
            </a:r>
          </a:p>
        </p:txBody>
      </p:sp>
    </p:spTree>
    <p:extLst>
      <p:ext uri="{BB962C8B-B14F-4D97-AF65-F5344CB8AC3E}">
        <p14:creationId xmlns:p14="http://schemas.microsoft.com/office/powerpoint/2010/main" val="383182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4" name="TextBox 4"/>
          <p:cNvSpPr txBox="1"/>
          <p:nvPr/>
        </p:nvSpPr>
        <p:spPr>
          <a:xfrm>
            <a:off x="1364578" y="4762500"/>
            <a:ext cx="4572370" cy="3161635"/>
          </a:xfrm>
          <a:prstGeom prst="rect">
            <a:avLst/>
          </a:prstGeom>
        </p:spPr>
        <p:txBody>
          <a:bodyPr lIns="0" tIns="0" rIns="0" bIns="0" rtlCol="0" anchor="t">
            <a:spAutoFit/>
          </a:bodyPr>
          <a:lstStyle/>
          <a:p>
            <a:pPr algn="ctr">
              <a:lnSpc>
                <a:spcPts val="4959"/>
              </a:lnSpc>
            </a:pPr>
            <a:r>
              <a:rPr lang="en-US" sz="4000" spc="190" dirty="0">
                <a:solidFill>
                  <a:srgbClr val="FFFFFF"/>
                </a:solidFill>
                <a:latin typeface="Playfair Display Italics"/>
              </a:rPr>
              <a:t>Exclusions from border regulations inhibiting the practice of customs</a:t>
            </a:r>
          </a:p>
        </p:txBody>
      </p:sp>
      <p:sp>
        <p:nvSpPr>
          <p:cNvPr id="5" name="AutoShape 5"/>
          <p:cNvSpPr/>
          <p:nvPr/>
        </p:nvSpPr>
        <p:spPr>
          <a:xfrm>
            <a:off x="-125660" y="2857500"/>
            <a:ext cx="18539320" cy="1098415"/>
          </a:xfrm>
          <a:prstGeom prst="rect">
            <a:avLst/>
          </a:prstGeom>
          <a:solidFill>
            <a:srgbClr val="6C5336"/>
          </a:solidFill>
        </p:spPr>
      </p:sp>
      <p:sp>
        <p:nvSpPr>
          <p:cNvPr id="6" name="TextBox 6"/>
          <p:cNvSpPr txBox="1"/>
          <p:nvPr/>
        </p:nvSpPr>
        <p:spPr>
          <a:xfrm>
            <a:off x="6857815" y="4762500"/>
            <a:ext cx="4572370" cy="3132903"/>
          </a:xfrm>
          <a:prstGeom prst="rect">
            <a:avLst/>
          </a:prstGeom>
        </p:spPr>
        <p:txBody>
          <a:bodyPr lIns="0" tIns="0" rIns="0" bIns="0" rtlCol="0" anchor="t">
            <a:spAutoFit/>
          </a:bodyPr>
          <a:lstStyle/>
          <a:p>
            <a:pPr algn="ctr">
              <a:lnSpc>
                <a:spcPts val="4959"/>
              </a:lnSpc>
            </a:pPr>
            <a:r>
              <a:rPr lang="en-US" sz="4000" spc="190" dirty="0">
                <a:solidFill>
                  <a:srgbClr val="FFFFFF"/>
                </a:solidFill>
                <a:latin typeface="Playfair Display Italics"/>
              </a:rPr>
              <a:t>Uniform documentation ensuring right to work and access services</a:t>
            </a:r>
          </a:p>
        </p:txBody>
      </p:sp>
      <p:sp>
        <p:nvSpPr>
          <p:cNvPr id="7" name="TextBox 7"/>
          <p:cNvSpPr txBox="1"/>
          <p:nvPr/>
        </p:nvSpPr>
        <p:spPr>
          <a:xfrm>
            <a:off x="12159722" y="4762500"/>
            <a:ext cx="4572370" cy="2504253"/>
          </a:xfrm>
          <a:prstGeom prst="rect">
            <a:avLst/>
          </a:prstGeom>
        </p:spPr>
        <p:txBody>
          <a:bodyPr lIns="0" tIns="0" rIns="0" bIns="0" rtlCol="0" anchor="t">
            <a:spAutoFit/>
          </a:bodyPr>
          <a:lstStyle/>
          <a:p>
            <a:pPr algn="ctr">
              <a:lnSpc>
                <a:spcPts val="4959"/>
              </a:lnSpc>
            </a:pPr>
            <a:r>
              <a:rPr lang="en-US" sz="4000" spc="190" dirty="0">
                <a:solidFill>
                  <a:srgbClr val="FFFFFF"/>
                </a:solidFill>
                <a:latin typeface="Playfair Display Italics"/>
              </a:rPr>
              <a:t>Release of all decisions of eligibility to Indigenous peoples</a:t>
            </a:r>
          </a:p>
        </p:txBody>
      </p:sp>
      <p:sp>
        <p:nvSpPr>
          <p:cNvPr id="8" name="TextBox 8"/>
          <p:cNvSpPr txBox="1"/>
          <p:nvPr/>
        </p:nvSpPr>
        <p:spPr>
          <a:xfrm>
            <a:off x="2581966" y="3162300"/>
            <a:ext cx="12932738" cy="655949"/>
          </a:xfrm>
          <a:prstGeom prst="rect">
            <a:avLst/>
          </a:prstGeom>
        </p:spPr>
        <p:txBody>
          <a:bodyPr lIns="0" tIns="0" rIns="0" bIns="0" rtlCol="0" anchor="t">
            <a:spAutoFit/>
          </a:bodyPr>
          <a:lstStyle/>
          <a:p>
            <a:pPr algn="ctr">
              <a:lnSpc>
                <a:spcPts val="4871"/>
              </a:lnSpc>
            </a:pPr>
            <a:r>
              <a:rPr lang="en-US" sz="4800" spc="568" dirty="0">
                <a:solidFill>
                  <a:srgbClr val="EFEBE0"/>
                </a:solidFill>
                <a:latin typeface="Hammersmith One"/>
              </a:rPr>
              <a:t>THIS POLICY MUST INCLUDE:</a:t>
            </a:r>
          </a:p>
        </p:txBody>
      </p:sp>
    </p:spTree>
    <p:extLst>
      <p:ext uri="{BB962C8B-B14F-4D97-AF65-F5344CB8AC3E}">
        <p14:creationId xmlns:p14="http://schemas.microsoft.com/office/powerpoint/2010/main" val="240376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rcRect t="31261" b="31261"/>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831966"/>
            <a:chOff x="0" y="0"/>
            <a:chExt cx="3231290" cy="1913890"/>
          </a:xfrm>
        </p:grpSpPr>
        <p:sp>
          <p:nvSpPr>
            <p:cNvPr id="3" name="Freeform 3"/>
            <p:cNvSpPr/>
            <p:nvPr/>
          </p:nvSpPr>
          <p:spPr>
            <a:xfrm>
              <a:off x="0" y="0"/>
              <a:ext cx="3231290" cy="1913890"/>
            </a:xfrm>
            <a:custGeom>
              <a:avLst/>
              <a:gdLst/>
              <a:ahLst/>
              <a:cxnLst/>
              <a:rect l="l" t="t" r="r" b="b"/>
              <a:pathLst>
                <a:path w="3231290" h="1913890">
                  <a:moveTo>
                    <a:pt x="0" y="0"/>
                  </a:moveTo>
                  <a:lnTo>
                    <a:pt x="3231290" y="0"/>
                  </a:lnTo>
                  <a:lnTo>
                    <a:pt x="3231290" y="1913890"/>
                  </a:lnTo>
                  <a:lnTo>
                    <a:pt x="0" y="1913890"/>
                  </a:lnTo>
                  <a:close/>
                </a:path>
              </a:pathLst>
            </a:custGeom>
            <a:solidFill>
              <a:srgbClr val="6C5336">
                <a:alpha val="80000"/>
              </a:srgbClr>
            </a:solidFill>
          </p:spPr>
        </p:sp>
      </p:grpSp>
      <p:sp>
        <p:nvSpPr>
          <p:cNvPr id="4" name="TextBox 4"/>
          <p:cNvSpPr txBox="1"/>
          <p:nvPr/>
        </p:nvSpPr>
        <p:spPr>
          <a:xfrm>
            <a:off x="1926553" y="2203276"/>
            <a:ext cx="14434893" cy="6915150"/>
          </a:xfrm>
          <a:prstGeom prst="rect">
            <a:avLst/>
          </a:prstGeom>
        </p:spPr>
        <p:txBody>
          <a:bodyPr lIns="0" tIns="0" rIns="0" bIns="0" rtlCol="0" anchor="t">
            <a:spAutoFit/>
          </a:bodyPr>
          <a:lstStyle/>
          <a:p>
            <a:pPr algn="ctr">
              <a:lnSpc>
                <a:spcPts val="6720"/>
              </a:lnSpc>
            </a:pPr>
            <a:r>
              <a:rPr lang="en-US" sz="5600" dirty="0">
                <a:solidFill>
                  <a:srgbClr val="FDFEEC"/>
                </a:solidFill>
                <a:latin typeface="Old Standard"/>
              </a:rPr>
              <a:t>In order for the U.S. and Canada to achieve reconciliation with Indigenous peoples in the defined sense of restoring friendly relations, both governments must first reconcile the existing incompatibility between statements supporting Indigenous rights and government actions that continue to infringe on sovereignty.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4564041" y="1028700"/>
            <a:ext cx="9159919" cy="904885"/>
          </a:xfrm>
          <a:prstGeom prst="rect">
            <a:avLst/>
          </a:prstGeom>
        </p:spPr>
        <p:txBody>
          <a:bodyPr lIns="0" tIns="0" rIns="0" bIns="0" rtlCol="0" anchor="t">
            <a:spAutoFit/>
          </a:bodyPr>
          <a:lstStyle/>
          <a:p>
            <a:pPr algn="ctr">
              <a:lnSpc>
                <a:spcPts val="7151"/>
              </a:lnSpc>
            </a:pPr>
            <a:r>
              <a:rPr lang="en-US" sz="5959" spc="834" dirty="0">
                <a:solidFill>
                  <a:srgbClr val="B29E84"/>
                </a:solidFill>
                <a:latin typeface="Hammersmith One"/>
              </a:rPr>
              <a:t>ACKNOWLEDGEMENT</a:t>
            </a:r>
          </a:p>
        </p:txBody>
      </p:sp>
      <p:sp>
        <p:nvSpPr>
          <p:cNvPr id="3" name="TextBox 3"/>
          <p:cNvSpPr txBox="1"/>
          <p:nvPr/>
        </p:nvSpPr>
        <p:spPr>
          <a:xfrm>
            <a:off x="2132734" y="2352114"/>
            <a:ext cx="14022531" cy="7938071"/>
          </a:xfrm>
          <a:prstGeom prst="rect">
            <a:avLst/>
          </a:prstGeom>
        </p:spPr>
        <p:txBody>
          <a:bodyPr lIns="0" tIns="0" rIns="0" bIns="0" rtlCol="0" anchor="t">
            <a:spAutoFit/>
          </a:bodyPr>
          <a:lstStyle/>
          <a:p>
            <a:pPr algn="ctr">
              <a:lnSpc>
                <a:spcPts val="4534"/>
              </a:lnSpc>
            </a:pPr>
            <a:r>
              <a:rPr lang="en-US" sz="3043" spc="60" dirty="0">
                <a:solidFill>
                  <a:srgbClr val="FFFFFF"/>
                </a:solidFill>
                <a:latin typeface="Playfair Display"/>
              </a:rPr>
              <a:t>I want to acknowledge before I begin that I’m currently calling in from Coast Salish territory that was taken through violence and coercion. </a:t>
            </a:r>
          </a:p>
          <a:p>
            <a:pPr algn="ctr">
              <a:lnSpc>
                <a:spcPts val="2682"/>
              </a:lnSpc>
            </a:pPr>
            <a:endParaRPr lang="en-US" sz="3043" spc="60" dirty="0">
              <a:solidFill>
                <a:srgbClr val="FFFFFF"/>
              </a:solidFill>
              <a:latin typeface="Playfair Display"/>
            </a:endParaRPr>
          </a:p>
          <a:p>
            <a:pPr algn="ctr">
              <a:lnSpc>
                <a:spcPts val="4534"/>
              </a:lnSpc>
            </a:pPr>
            <a:r>
              <a:rPr lang="en-US" sz="3043" spc="60" dirty="0">
                <a:solidFill>
                  <a:srgbClr val="FFFFFF"/>
                </a:solidFill>
                <a:latin typeface="Playfair Display"/>
              </a:rPr>
              <a:t>Settler colonialism is not a thing of the past, it’s ongoing.</a:t>
            </a:r>
          </a:p>
          <a:p>
            <a:pPr algn="ctr"/>
            <a:endParaRPr lang="en-US" sz="2000" spc="60" dirty="0">
              <a:solidFill>
                <a:srgbClr val="FFFFFF"/>
              </a:solidFill>
              <a:latin typeface="Playfair Display"/>
            </a:endParaRPr>
          </a:p>
          <a:p>
            <a:pPr algn="ctr">
              <a:lnSpc>
                <a:spcPts val="4534"/>
              </a:lnSpc>
            </a:pPr>
            <a:r>
              <a:rPr lang="en-US" sz="3043" spc="60" dirty="0">
                <a:solidFill>
                  <a:srgbClr val="FFFFFF"/>
                </a:solidFill>
                <a:latin typeface="Playfair Display"/>
              </a:rPr>
              <a:t>The infringement of the rights of Indigenous people is not merely a subject for us to intellectualize in academic settings, it’s a moral and human rights crisis that requires direct action.  To have to advocate for the rights of Indigenous people in terms of governmental legislation is in itself a form of colonial violence.</a:t>
            </a:r>
          </a:p>
          <a:p>
            <a:pPr algn="ctr"/>
            <a:endParaRPr lang="en-US" sz="2000" spc="60" dirty="0">
              <a:solidFill>
                <a:srgbClr val="FFFFFF"/>
              </a:solidFill>
              <a:latin typeface="Playfair Display"/>
            </a:endParaRPr>
          </a:p>
          <a:p>
            <a:pPr algn="ctr">
              <a:lnSpc>
                <a:spcPts val="4534"/>
              </a:lnSpc>
            </a:pPr>
            <a:r>
              <a:rPr lang="en-US" sz="3043" spc="60" dirty="0">
                <a:solidFill>
                  <a:srgbClr val="FFFFFF"/>
                </a:solidFill>
                <a:latin typeface="Playfair Display"/>
              </a:rPr>
              <a:t>However, the erasure of a people is the first step in oppression, so with this presentation I seek to create visibility and hopefully spur ongoing awareness and action.</a:t>
            </a:r>
          </a:p>
          <a:p>
            <a:pPr algn="l">
              <a:lnSpc>
                <a:spcPts val="4534"/>
              </a:lnSpc>
            </a:pPr>
            <a:endParaRPr lang="en-US" sz="1200" spc="24" dirty="0">
              <a:solidFill>
                <a:srgbClr val="FFFFFF"/>
              </a:solidFill>
              <a:latin typeface="Arim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31261" b="31261"/>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831966"/>
            <a:chOff x="0" y="0"/>
            <a:chExt cx="3231290" cy="1913890"/>
          </a:xfrm>
        </p:grpSpPr>
        <p:sp>
          <p:nvSpPr>
            <p:cNvPr id="3" name="Freeform 3"/>
            <p:cNvSpPr/>
            <p:nvPr/>
          </p:nvSpPr>
          <p:spPr>
            <a:xfrm>
              <a:off x="0" y="0"/>
              <a:ext cx="3231290" cy="1913890"/>
            </a:xfrm>
            <a:custGeom>
              <a:avLst/>
              <a:gdLst/>
              <a:ahLst/>
              <a:cxnLst/>
              <a:rect l="l" t="t" r="r" b="b"/>
              <a:pathLst>
                <a:path w="3231290" h="1913890">
                  <a:moveTo>
                    <a:pt x="0" y="0"/>
                  </a:moveTo>
                  <a:lnTo>
                    <a:pt x="3231290" y="0"/>
                  </a:lnTo>
                  <a:lnTo>
                    <a:pt x="3231290" y="1913890"/>
                  </a:lnTo>
                  <a:lnTo>
                    <a:pt x="0" y="1913890"/>
                  </a:lnTo>
                  <a:close/>
                </a:path>
              </a:pathLst>
            </a:custGeom>
            <a:solidFill>
              <a:srgbClr val="6C5336">
                <a:alpha val="80000"/>
              </a:srgbClr>
            </a:solidFill>
          </p:spPr>
        </p:sp>
      </p:grpSp>
      <p:sp>
        <p:nvSpPr>
          <p:cNvPr id="4" name="TextBox 4"/>
          <p:cNvSpPr txBox="1"/>
          <p:nvPr/>
        </p:nvSpPr>
        <p:spPr>
          <a:xfrm>
            <a:off x="1926553" y="2203276"/>
            <a:ext cx="14434893" cy="4296048"/>
          </a:xfrm>
          <a:prstGeom prst="rect">
            <a:avLst/>
          </a:prstGeom>
        </p:spPr>
        <p:txBody>
          <a:bodyPr lIns="0" tIns="0" rIns="0" bIns="0" rtlCol="0" anchor="t">
            <a:spAutoFit/>
          </a:bodyPr>
          <a:lstStyle/>
          <a:p>
            <a:pPr algn="ctr">
              <a:lnSpc>
                <a:spcPts val="6720"/>
              </a:lnSpc>
            </a:pPr>
            <a:r>
              <a:rPr lang="en-US" sz="5600" dirty="0">
                <a:solidFill>
                  <a:srgbClr val="FDFEEC"/>
                </a:solidFill>
                <a:latin typeface="Old Standard"/>
              </a:rPr>
              <a:t>A broader bilateral approach should be taken on Indigenous rights, as the economic entanglement of the two countries and the struggles of the Indigenous people within them are inextricably linked.</a:t>
            </a:r>
          </a:p>
        </p:txBody>
      </p:sp>
    </p:spTree>
    <p:extLst>
      <p:ext uri="{BB962C8B-B14F-4D97-AF65-F5344CB8AC3E}">
        <p14:creationId xmlns:p14="http://schemas.microsoft.com/office/powerpoint/2010/main" val="3149027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29E84"/>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rgbClr val="253439"/>
          </a:solidFill>
        </p:spPr>
      </p:sp>
      <p:grpSp>
        <p:nvGrpSpPr>
          <p:cNvPr id="3" name="Group 3"/>
          <p:cNvGrpSpPr/>
          <p:nvPr/>
        </p:nvGrpSpPr>
        <p:grpSpPr>
          <a:xfrm>
            <a:off x="5729057" y="3745713"/>
            <a:ext cx="6829885" cy="3341618"/>
            <a:chOff x="0" y="0"/>
            <a:chExt cx="9106514" cy="4455490"/>
          </a:xfrm>
        </p:grpSpPr>
        <p:sp>
          <p:nvSpPr>
            <p:cNvPr id="4" name="TextBox 4"/>
            <p:cNvSpPr txBox="1"/>
            <p:nvPr/>
          </p:nvSpPr>
          <p:spPr>
            <a:xfrm>
              <a:off x="0" y="0"/>
              <a:ext cx="9106514" cy="2054890"/>
            </a:xfrm>
            <a:prstGeom prst="rect">
              <a:avLst/>
            </a:prstGeom>
          </p:spPr>
          <p:txBody>
            <a:bodyPr lIns="0" tIns="0" rIns="0" bIns="0" rtlCol="0" anchor="t">
              <a:spAutoFit/>
            </a:bodyPr>
            <a:lstStyle/>
            <a:p>
              <a:pPr algn="l">
                <a:lnSpc>
                  <a:spcPts val="12327"/>
                </a:lnSpc>
              </a:pPr>
              <a:r>
                <a:rPr lang="en-US" sz="10273" spc="513">
                  <a:solidFill>
                    <a:srgbClr val="FFFFFF"/>
                  </a:solidFill>
                  <a:latin typeface="Playfair Display Italics"/>
                </a:rPr>
                <a:t>Thank you</a:t>
              </a:r>
            </a:p>
          </p:txBody>
        </p:sp>
        <p:sp>
          <p:nvSpPr>
            <p:cNvPr id="5" name="TextBox 5"/>
            <p:cNvSpPr txBox="1"/>
            <p:nvPr/>
          </p:nvSpPr>
          <p:spPr>
            <a:xfrm>
              <a:off x="0" y="3439753"/>
              <a:ext cx="9106514" cy="1015737"/>
            </a:xfrm>
            <a:prstGeom prst="rect">
              <a:avLst/>
            </a:prstGeom>
          </p:spPr>
          <p:txBody>
            <a:bodyPr lIns="0" tIns="0" rIns="0" bIns="0" rtlCol="0" anchor="t">
              <a:spAutoFit/>
            </a:bodyPr>
            <a:lstStyle/>
            <a:p>
              <a:pPr algn="l">
                <a:lnSpc>
                  <a:spcPts val="6444"/>
                </a:lnSpc>
              </a:pPr>
              <a:endParaRPr/>
            </a:p>
          </p:txBody>
        </p:sp>
      </p:grpSp>
      <p:sp>
        <p:nvSpPr>
          <p:cNvPr id="6" name="TextBox 6"/>
          <p:cNvSpPr txBox="1"/>
          <p:nvPr/>
        </p:nvSpPr>
        <p:spPr>
          <a:xfrm>
            <a:off x="1621700" y="5760568"/>
            <a:ext cx="15044599" cy="693094"/>
          </a:xfrm>
          <a:prstGeom prst="rect">
            <a:avLst/>
          </a:prstGeom>
        </p:spPr>
        <p:txBody>
          <a:bodyPr lIns="0" tIns="0" rIns="0" bIns="0" rtlCol="0" anchor="t">
            <a:spAutoFit/>
          </a:bodyPr>
          <a:lstStyle/>
          <a:p>
            <a:pPr algn="ctr">
              <a:lnSpc>
                <a:spcPts val="4707"/>
              </a:lnSpc>
            </a:pPr>
            <a:r>
              <a:rPr lang="en-US" sz="3922">
                <a:solidFill>
                  <a:srgbClr val="FDFEEC"/>
                </a:solidFill>
                <a:latin typeface="Old Standard"/>
              </a:rPr>
              <a:t>Feel free to reach out with 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31261" b="31261"/>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831966"/>
            <a:chOff x="0" y="0"/>
            <a:chExt cx="3231290" cy="1913890"/>
          </a:xfrm>
        </p:grpSpPr>
        <p:sp>
          <p:nvSpPr>
            <p:cNvPr id="3" name="Freeform 3"/>
            <p:cNvSpPr/>
            <p:nvPr/>
          </p:nvSpPr>
          <p:spPr>
            <a:xfrm>
              <a:off x="0" y="0"/>
              <a:ext cx="3231290" cy="1913890"/>
            </a:xfrm>
            <a:custGeom>
              <a:avLst/>
              <a:gdLst/>
              <a:ahLst/>
              <a:cxnLst/>
              <a:rect l="l" t="t" r="r" b="b"/>
              <a:pathLst>
                <a:path w="3231290" h="1913890">
                  <a:moveTo>
                    <a:pt x="0" y="0"/>
                  </a:moveTo>
                  <a:lnTo>
                    <a:pt x="3231290" y="0"/>
                  </a:lnTo>
                  <a:lnTo>
                    <a:pt x="3231290" y="1913890"/>
                  </a:lnTo>
                  <a:lnTo>
                    <a:pt x="0" y="1913890"/>
                  </a:lnTo>
                  <a:close/>
                </a:path>
              </a:pathLst>
            </a:custGeom>
            <a:solidFill>
              <a:srgbClr val="6C5336">
                <a:alpha val="80000"/>
              </a:srgbClr>
            </a:solidFill>
          </p:spPr>
        </p:sp>
      </p:grpSp>
      <p:sp>
        <p:nvSpPr>
          <p:cNvPr id="4" name="TextBox 4"/>
          <p:cNvSpPr txBox="1"/>
          <p:nvPr/>
        </p:nvSpPr>
        <p:spPr>
          <a:xfrm>
            <a:off x="2996886" y="5946701"/>
            <a:ext cx="13346321" cy="2584616"/>
          </a:xfrm>
          <a:prstGeom prst="rect">
            <a:avLst/>
          </a:prstGeom>
        </p:spPr>
        <p:txBody>
          <a:bodyPr lIns="0" tIns="0" rIns="0" bIns="0" rtlCol="0" anchor="t">
            <a:spAutoFit/>
          </a:bodyPr>
          <a:lstStyle/>
          <a:p>
            <a:pPr algn="r">
              <a:lnSpc>
                <a:spcPts val="17746"/>
              </a:lnSpc>
            </a:pPr>
            <a:r>
              <a:rPr lang="en-US" sz="14788">
                <a:solidFill>
                  <a:srgbClr val="FDFEEC"/>
                </a:solidFill>
                <a:latin typeface="Old Standard"/>
              </a:rPr>
              <a:t>Background</a:t>
            </a:r>
          </a:p>
        </p:txBody>
      </p:sp>
      <p:sp>
        <p:nvSpPr>
          <p:cNvPr id="5" name="AutoShape 5"/>
          <p:cNvSpPr/>
          <p:nvPr/>
        </p:nvSpPr>
        <p:spPr>
          <a:xfrm>
            <a:off x="8223929" y="8531318"/>
            <a:ext cx="10640374" cy="314926"/>
          </a:xfrm>
          <a:prstGeom prst="rect">
            <a:avLst/>
          </a:prstGeom>
          <a:solidFill>
            <a:srgbClr val="3D2A09"/>
          </a:solid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1469715" y="2748228"/>
            <a:ext cx="10292979" cy="5629554"/>
          </a:xfrm>
          <a:prstGeom prst="rect">
            <a:avLst/>
          </a:prstGeom>
        </p:spPr>
        <p:txBody>
          <a:bodyPr lIns="0" tIns="0" rIns="0" bIns="0" rtlCol="0" anchor="t">
            <a:spAutoFit/>
          </a:bodyPr>
          <a:lstStyle/>
          <a:p>
            <a:pPr>
              <a:lnSpc>
                <a:spcPts val="6539"/>
              </a:lnSpc>
            </a:pPr>
            <a:r>
              <a:rPr lang="en-US" sz="3423" spc="68" dirty="0">
                <a:solidFill>
                  <a:srgbClr val="FFFFFF"/>
                </a:solidFill>
                <a:latin typeface="Playfair Display Bold"/>
              </a:rPr>
              <a:t>1783: </a:t>
            </a:r>
          </a:p>
          <a:p>
            <a:pPr>
              <a:lnSpc>
                <a:spcPts val="6539"/>
              </a:lnSpc>
            </a:pPr>
            <a:r>
              <a:rPr lang="en-US" sz="3423" spc="68" dirty="0">
                <a:solidFill>
                  <a:srgbClr val="FFFFFF"/>
                </a:solidFill>
                <a:latin typeface="Playfair Display"/>
              </a:rPr>
              <a:t>Peace of Paris leads to US/Canada border</a:t>
            </a:r>
            <a:endParaRPr lang="en-US" spc="68" dirty="0">
              <a:solidFill>
                <a:srgbClr val="FFFFFF"/>
              </a:solidFill>
              <a:latin typeface="Playfair Display"/>
            </a:endParaRPr>
          </a:p>
          <a:p>
            <a:pPr>
              <a:lnSpc>
                <a:spcPts val="6539"/>
              </a:lnSpc>
            </a:pPr>
            <a:r>
              <a:rPr lang="en-US" sz="3423" spc="68" dirty="0">
                <a:solidFill>
                  <a:srgbClr val="FFFFFF"/>
                </a:solidFill>
                <a:latin typeface="Playfair Display"/>
              </a:rPr>
              <a:t>Border cuts through countless Native territories</a:t>
            </a:r>
          </a:p>
          <a:p>
            <a:pPr>
              <a:lnSpc>
                <a:spcPts val="1527"/>
              </a:lnSpc>
            </a:pPr>
            <a:endParaRPr lang="en-US" sz="3423" spc="68" dirty="0">
              <a:solidFill>
                <a:srgbClr val="FFFFFF"/>
              </a:solidFill>
              <a:latin typeface="Playfair Display"/>
            </a:endParaRPr>
          </a:p>
          <a:p>
            <a:pPr>
              <a:lnSpc>
                <a:spcPts val="1527"/>
              </a:lnSpc>
            </a:pPr>
            <a:endParaRPr lang="en-US" sz="3423" spc="68" dirty="0">
              <a:solidFill>
                <a:srgbClr val="FFFFFF"/>
              </a:solidFill>
              <a:latin typeface="Playfair Display"/>
            </a:endParaRPr>
          </a:p>
          <a:p>
            <a:pPr>
              <a:lnSpc>
                <a:spcPts val="6539"/>
              </a:lnSpc>
            </a:pPr>
            <a:r>
              <a:rPr lang="en-US" sz="3423" spc="68" dirty="0">
                <a:solidFill>
                  <a:srgbClr val="FFFFFF"/>
                </a:solidFill>
                <a:latin typeface="Playfair Display Bold"/>
              </a:rPr>
              <a:t>1794: </a:t>
            </a:r>
          </a:p>
          <a:p>
            <a:pPr>
              <a:lnSpc>
                <a:spcPts val="6539"/>
              </a:lnSpc>
            </a:pPr>
            <a:r>
              <a:rPr lang="en-US" sz="3423" spc="68" dirty="0">
                <a:solidFill>
                  <a:srgbClr val="FFFFFF"/>
                </a:solidFill>
                <a:latin typeface="Playfair Display"/>
              </a:rPr>
              <a:t>Jay Treaty affirms the rights of Native Americans to cross the border </a:t>
            </a:r>
          </a:p>
          <a:p>
            <a:pPr>
              <a:lnSpc>
                <a:spcPts val="1527"/>
              </a:lnSpc>
            </a:pPr>
            <a:endParaRPr lang="en-US" sz="3423" spc="68" dirty="0">
              <a:solidFill>
                <a:srgbClr val="FFFFFF"/>
              </a:solidFill>
              <a:latin typeface="Playfair Display"/>
            </a:endParaRPr>
          </a:p>
        </p:txBody>
      </p:sp>
      <p:grpSp>
        <p:nvGrpSpPr>
          <p:cNvPr id="3" name="Group 3"/>
          <p:cNvGrpSpPr/>
          <p:nvPr/>
        </p:nvGrpSpPr>
        <p:grpSpPr>
          <a:xfrm>
            <a:off x="1028700" y="3192236"/>
            <a:ext cx="238805" cy="23880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9E84"/>
            </a:solidFill>
          </p:spPr>
        </p:sp>
      </p:grpSp>
      <p:sp>
        <p:nvSpPr>
          <p:cNvPr id="5" name="TextBox 5"/>
          <p:cNvSpPr txBox="1"/>
          <p:nvPr/>
        </p:nvSpPr>
        <p:spPr>
          <a:xfrm>
            <a:off x="1230910" y="1028700"/>
            <a:ext cx="8282258" cy="904885"/>
          </a:xfrm>
          <a:prstGeom prst="rect">
            <a:avLst/>
          </a:prstGeom>
        </p:spPr>
        <p:txBody>
          <a:bodyPr lIns="0" tIns="0" rIns="0" bIns="0" rtlCol="0" anchor="t">
            <a:spAutoFit/>
          </a:bodyPr>
          <a:lstStyle/>
          <a:p>
            <a:pPr algn="l">
              <a:lnSpc>
                <a:spcPts val="7151"/>
              </a:lnSpc>
            </a:pPr>
            <a:r>
              <a:rPr lang="en-US" sz="5959" spc="834">
                <a:solidFill>
                  <a:srgbClr val="B29E84"/>
                </a:solidFill>
                <a:latin typeface="Hammersmith One"/>
              </a:rPr>
              <a:t>HISTORY</a:t>
            </a:r>
          </a:p>
        </p:txBody>
      </p:sp>
      <p:grpSp>
        <p:nvGrpSpPr>
          <p:cNvPr id="6" name="Group 6"/>
          <p:cNvGrpSpPr/>
          <p:nvPr/>
        </p:nvGrpSpPr>
        <p:grpSpPr>
          <a:xfrm>
            <a:off x="1028700" y="5981700"/>
            <a:ext cx="238805" cy="238805"/>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9E84"/>
            </a:solidFill>
          </p:spPr>
        </p:sp>
      </p:grpSp>
      <p:grpSp>
        <p:nvGrpSpPr>
          <p:cNvPr id="10" name="Group 10"/>
          <p:cNvGrpSpPr>
            <a:grpSpLocks noChangeAspect="1"/>
          </p:cNvGrpSpPr>
          <p:nvPr/>
        </p:nvGrpSpPr>
        <p:grpSpPr>
          <a:xfrm>
            <a:off x="11590024" y="110820"/>
            <a:ext cx="6361828" cy="9826554"/>
            <a:chOff x="0" y="0"/>
            <a:chExt cx="2192020" cy="3385820"/>
          </a:xfrm>
        </p:grpSpPr>
        <p:sp>
          <p:nvSpPr>
            <p:cNvPr id="11" name="Freeform 11"/>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100" r="108" b="-5613"/>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pic>
        <p:nvPicPr>
          <p:cNvPr id="13" name="Picture 12" descr="Map&#10;&#10;Description automatically generated">
            <a:extLst>
              <a:ext uri="{FF2B5EF4-FFF2-40B4-BE49-F238E27FC236}">
                <a16:creationId xmlns:a16="http://schemas.microsoft.com/office/drawing/2014/main" id="{CDFF3DE5-3BC0-7F42-84C9-DB555DC07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100"/>
            <a:ext cx="20138922" cy="10405110"/>
          </a:xfrm>
          <a:prstGeom prst="rect">
            <a:avLst/>
          </a:prstGeom>
        </p:spPr>
      </p:pic>
    </p:spTree>
    <p:extLst>
      <p:ext uri="{BB962C8B-B14F-4D97-AF65-F5344CB8AC3E}">
        <p14:creationId xmlns:p14="http://schemas.microsoft.com/office/powerpoint/2010/main" val="269538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FD9ABBED-BAD6-7740-8785-A53177A65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0"/>
            <a:ext cx="22157281" cy="10325100"/>
          </a:xfrm>
          <a:prstGeom prst="rect">
            <a:avLst/>
          </a:prstGeom>
        </p:spPr>
      </p:pic>
      <p:sp>
        <p:nvSpPr>
          <p:cNvPr id="4" name="TextBox 3">
            <a:extLst>
              <a:ext uri="{FF2B5EF4-FFF2-40B4-BE49-F238E27FC236}">
                <a16:creationId xmlns:a16="http://schemas.microsoft.com/office/drawing/2014/main" id="{3DDAFDA9-BF5C-A04E-8E92-CED602E84F9C}"/>
              </a:ext>
            </a:extLst>
          </p:cNvPr>
          <p:cNvSpPr txBox="1"/>
          <p:nvPr/>
        </p:nvSpPr>
        <p:spPr>
          <a:xfrm>
            <a:off x="381000" y="8877300"/>
            <a:ext cx="5486400" cy="1077218"/>
          </a:xfrm>
          <a:prstGeom prst="rect">
            <a:avLst/>
          </a:prstGeom>
          <a:noFill/>
        </p:spPr>
        <p:txBody>
          <a:bodyPr wrap="square" rtlCol="0">
            <a:spAutoFit/>
          </a:bodyPr>
          <a:lstStyle/>
          <a:p>
            <a:r>
              <a:rPr lang="en-US" sz="3200" dirty="0">
                <a:highlight>
                  <a:srgbClr val="C0C0C0"/>
                </a:highlight>
                <a:latin typeface="Palatino" pitchFamily="2" charset="77"/>
                <a:ea typeface="Palatino" pitchFamily="2" charset="77"/>
              </a:rPr>
              <a:t>Source: </a:t>
            </a:r>
          </a:p>
          <a:p>
            <a:r>
              <a:rPr lang="en-US" sz="3200" dirty="0">
                <a:highlight>
                  <a:srgbClr val="C0C0C0"/>
                </a:highlight>
                <a:latin typeface="Palatino" pitchFamily="2" charset="77"/>
                <a:ea typeface="Palatino" pitchFamily="2" charset="77"/>
              </a:rPr>
              <a:t>Native-</a:t>
            </a:r>
            <a:r>
              <a:rPr lang="en-US" sz="3200" dirty="0" err="1">
                <a:highlight>
                  <a:srgbClr val="C0C0C0"/>
                </a:highlight>
                <a:latin typeface="Palatino" pitchFamily="2" charset="77"/>
                <a:ea typeface="Palatino" pitchFamily="2" charset="77"/>
              </a:rPr>
              <a:t>Land.ca</a:t>
            </a:r>
            <a:endParaRPr lang="en-US" sz="3200" dirty="0">
              <a:highlight>
                <a:srgbClr val="C0C0C0"/>
              </a:highlight>
              <a:latin typeface="Palatino" pitchFamily="2" charset="77"/>
              <a:ea typeface="Palatino" pitchFamily="2" charset="77"/>
            </a:endParaRPr>
          </a:p>
        </p:txBody>
      </p:sp>
    </p:spTree>
    <p:extLst>
      <p:ext uri="{BB962C8B-B14F-4D97-AF65-F5344CB8AC3E}">
        <p14:creationId xmlns:p14="http://schemas.microsoft.com/office/powerpoint/2010/main" val="389681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4267733" y="2843602"/>
            <a:ext cx="10292979" cy="1586203"/>
          </a:xfrm>
          <a:prstGeom prst="rect">
            <a:avLst/>
          </a:prstGeom>
        </p:spPr>
        <p:txBody>
          <a:bodyPr lIns="0" tIns="0" rIns="0" bIns="0" rtlCol="0" anchor="t">
            <a:spAutoFit/>
          </a:bodyPr>
          <a:lstStyle/>
          <a:p>
            <a:pPr>
              <a:lnSpc>
                <a:spcPts val="6539"/>
              </a:lnSpc>
            </a:pPr>
            <a:r>
              <a:rPr lang="en-US" sz="5400" spc="68" dirty="0">
                <a:solidFill>
                  <a:srgbClr val="FFFFFF"/>
                </a:solidFill>
                <a:latin typeface="Playfair Display Bold"/>
              </a:rPr>
              <a:t>1952:</a:t>
            </a:r>
            <a:r>
              <a:rPr lang="en-US" sz="5400" spc="68" dirty="0">
                <a:solidFill>
                  <a:srgbClr val="FFFFFF"/>
                </a:solidFill>
                <a:latin typeface="Playfair Display"/>
              </a:rPr>
              <a:t> </a:t>
            </a:r>
          </a:p>
          <a:p>
            <a:pPr algn="l">
              <a:lnSpc>
                <a:spcPts val="6539"/>
              </a:lnSpc>
            </a:pPr>
            <a:r>
              <a:rPr lang="en-US" sz="4400" spc="68" dirty="0">
                <a:solidFill>
                  <a:srgbClr val="FFFFFF"/>
                </a:solidFill>
                <a:latin typeface="Playfair Display"/>
              </a:rPr>
              <a:t>Immigration and Nationality Act (INA)</a:t>
            </a:r>
          </a:p>
        </p:txBody>
      </p:sp>
      <p:sp>
        <p:nvSpPr>
          <p:cNvPr id="5" name="TextBox 5"/>
          <p:cNvSpPr txBox="1"/>
          <p:nvPr/>
        </p:nvSpPr>
        <p:spPr>
          <a:xfrm>
            <a:off x="1230910" y="1028700"/>
            <a:ext cx="8282258" cy="904885"/>
          </a:xfrm>
          <a:prstGeom prst="rect">
            <a:avLst/>
          </a:prstGeom>
        </p:spPr>
        <p:txBody>
          <a:bodyPr lIns="0" tIns="0" rIns="0" bIns="0" rtlCol="0" anchor="t">
            <a:spAutoFit/>
          </a:bodyPr>
          <a:lstStyle/>
          <a:p>
            <a:pPr algn="l">
              <a:lnSpc>
                <a:spcPts val="7151"/>
              </a:lnSpc>
            </a:pPr>
            <a:r>
              <a:rPr lang="en-US" sz="5959" spc="834">
                <a:solidFill>
                  <a:srgbClr val="B29E84"/>
                </a:solidFill>
                <a:latin typeface="Hammersmith One"/>
              </a:rPr>
              <a:t>HISTORY</a:t>
            </a:r>
          </a:p>
        </p:txBody>
      </p:sp>
      <p:grpSp>
        <p:nvGrpSpPr>
          <p:cNvPr id="6" name="Group 6"/>
          <p:cNvGrpSpPr/>
          <p:nvPr/>
        </p:nvGrpSpPr>
        <p:grpSpPr>
          <a:xfrm>
            <a:off x="4267200" y="5524500"/>
            <a:ext cx="238805" cy="238805"/>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9E84"/>
            </a:solidFill>
          </p:spPr>
        </p:sp>
      </p:grpSp>
      <p:grpSp>
        <p:nvGrpSpPr>
          <p:cNvPr id="8" name="Group 8"/>
          <p:cNvGrpSpPr/>
          <p:nvPr/>
        </p:nvGrpSpPr>
        <p:grpSpPr>
          <a:xfrm>
            <a:off x="4267201" y="7190695"/>
            <a:ext cx="238805" cy="23880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9E84"/>
            </a:solidFill>
          </p:spPr>
        </p:sp>
      </p:grpSp>
      <p:sp>
        <p:nvSpPr>
          <p:cNvPr id="14" name="Rectangle 13">
            <a:extLst>
              <a:ext uri="{FF2B5EF4-FFF2-40B4-BE49-F238E27FC236}">
                <a16:creationId xmlns:a16="http://schemas.microsoft.com/office/drawing/2014/main" id="{73A30592-ECCD-8640-8B8E-0486A5B70060}"/>
              </a:ext>
            </a:extLst>
          </p:cNvPr>
          <p:cNvSpPr/>
          <p:nvPr/>
        </p:nvSpPr>
        <p:spPr>
          <a:xfrm>
            <a:off x="4572000" y="5143500"/>
            <a:ext cx="10292978" cy="2500556"/>
          </a:xfrm>
          <a:prstGeom prst="rect">
            <a:avLst/>
          </a:prstGeom>
        </p:spPr>
        <p:txBody>
          <a:bodyPr wrap="square">
            <a:spAutoFit/>
          </a:bodyPr>
          <a:lstStyle/>
          <a:p>
            <a:pPr>
              <a:lnSpc>
                <a:spcPts val="6539"/>
              </a:lnSpc>
            </a:pPr>
            <a:r>
              <a:rPr lang="en-US" sz="4000" spc="68" dirty="0">
                <a:solidFill>
                  <a:srgbClr val="FFFFFF"/>
                </a:solidFill>
                <a:latin typeface="Playfair Display"/>
              </a:rPr>
              <a:t>Introduced use of bloodline requirement</a:t>
            </a:r>
          </a:p>
          <a:p>
            <a:pPr>
              <a:lnSpc>
                <a:spcPts val="6539"/>
              </a:lnSpc>
            </a:pPr>
            <a:endParaRPr lang="en-US" sz="4000" spc="68" dirty="0">
              <a:solidFill>
                <a:srgbClr val="FFFFFF"/>
              </a:solidFill>
              <a:latin typeface="Playfair Display"/>
            </a:endParaRPr>
          </a:p>
          <a:p>
            <a:pPr>
              <a:lnSpc>
                <a:spcPts val="6539"/>
              </a:lnSpc>
            </a:pPr>
            <a:r>
              <a:rPr lang="en-US" sz="4000" spc="68" dirty="0">
                <a:solidFill>
                  <a:srgbClr val="FFFFFF"/>
                </a:solidFill>
                <a:latin typeface="Playfair Display"/>
              </a:rPr>
              <a:t>Still in use today</a:t>
            </a:r>
          </a:p>
        </p:txBody>
      </p:sp>
    </p:spTree>
    <p:extLst>
      <p:ext uri="{BB962C8B-B14F-4D97-AF65-F5344CB8AC3E}">
        <p14:creationId xmlns:p14="http://schemas.microsoft.com/office/powerpoint/2010/main" val="427303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7572519" y="4011561"/>
            <a:ext cx="8319263" cy="4898291"/>
          </a:xfrm>
          <a:prstGeom prst="rect">
            <a:avLst/>
          </a:prstGeom>
        </p:spPr>
        <p:txBody>
          <a:bodyPr lIns="0" tIns="0" rIns="0" bIns="0" rtlCol="0" anchor="t">
            <a:spAutoFit/>
          </a:bodyPr>
          <a:lstStyle/>
          <a:p>
            <a:pPr marL="739162" lvl="1" indent="-369581">
              <a:lnSpc>
                <a:spcPts val="6539"/>
              </a:lnSpc>
              <a:buFont typeface="Arial"/>
              <a:buChar char="•"/>
            </a:pPr>
            <a:r>
              <a:rPr lang="en-US" sz="3423" spc="68">
                <a:solidFill>
                  <a:srgbClr val="FFFFFF"/>
                </a:solidFill>
                <a:latin typeface="Playfair Display"/>
              </a:rPr>
              <a:t>Adopted by UN in 2007</a:t>
            </a:r>
          </a:p>
          <a:p>
            <a:pPr marL="739162" lvl="1" indent="-369581">
              <a:lnSpc>
                <a:spcPts val="6539"/>
              </a:lnSpc>
              <a:buFont typeface="Arial"/>
              <a:buChar char="•"/>
            </a:pPr>
            <a:r>
              <a:rPr lang="en-US" sz="3423" spc="68">
                <a:solidFill>
                  <a:srgbClr val="FFFFFF"/>
                </a:solidFill>
                <a:latin typeface="Playfair Display"/>
              </a:rPr>
              <a:t>Both US and Canada initially voted against it</a:t>
            </a:r>
          </a:p>
          <a:p>
            <a:pPr marL="739162" lvl="1" indent="-369581">
              <a:lnSpc>
                <a:spcPts val="6539"/>
              </a:lnSpc>
              <a:buFont typeface="Arial"/>
              <a:buChar char="•"/>
            </a:pPr>
            <a:r>
              <a:rPr lang="en-US" sz="3423" spc="68">
                <a:solidFill>
                  <a:srgbClr val="FFFFFF"/>
                </a:solidFill>
                <a:latin typeface="Playfair Display"/>
              </a:rPr>
              <a:t>Adopted by Trudeau government in 2016</a:t>
            </a:r>
          </a:p>
          <a:p>
            <a:pPr marL="739162" lvl="1" indent="-369581" algn="l">
              <a:lnSpc>
                <a:spcPts val="6539"/>
              </a:lnSpc>
              <a:buFont typeface="Arial"/>
              <a:buChar char="•"/>
            </a:pPr>
            <a:r>
              <a:rPr lang="en-US" sz="3423" spc="68">
                <a:solidFill>
                  <a:srgbClr val="FFFFFF"/>
                </a:solidFill>
                <a:latin typeface="Playfair Display"/>
              </a:rPr>
              <a:t>Passed into legislation in BC in 2019</a:t>
            </a:r>
          </a:p>
        </p:txBody>
      </p:sp>
      <p:grpSp>
        <p:nvGrpSpPr>
          <p:cNvPr id="3" name="Group 3"/>
          <p:cNvGrpSpPr>
            <a:grpSpLocks noChangeAspect="1"/>
          </p:cNvGrpSpPr>
          <p:nvPr/>
        </p:nvGrpSpPr>
        <p:grpSpPr>
          <a:xfrm>
            <a:off x="1245054" y="3001158"/>
            <a:ext cx="5657850" cy="5657850"/>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4689" t="-2886" r="-5078" b="-20196"/>
              </a:stretch>
            </a:blipFill>
          </p:spPr>
        </p:sp>
      </p:grpSp>
      <p:sp>
        <p:nvSpPr>
          <p:cNvPr id="5" name="TextBox 5"/>
          <p:cNvSpPr txBox="1"/>
          <p:nvPr/>
        </p:nvSpPr>
        <p:spPr>
          <a:xfrm>
            <a:off x="1028700" y="1314450"/>
            <a:ext cx="8282258" cy="904885"/>
          </a:xfrm>
          <a:prstGeom prst="rect">
            <a:avLst/>
          </a:prstGeom>
        </p:spPr>
        <p:txBody>
          <a:bodyPr lIns="0" tIns="0" rIns="0" bIns="0" rtlCol="0" anchor="t">
            <a:spAutoFit/>
          </a:bodyPr>
          <a:lstStyle/>
          <a:p>
            <a:pPr algn="l">
              <a:lnSpc>
                <a:spcPts val="7151"/>
              </a:lnSpc>
            </a:pPr>
            <a:r>
              <a:rPr lang="en-US" sz="5959" spc="834">
                <a:solidFill>
                  <a:srgbClr val="B29E84"/>
                </a:solidFill>
                <a:latin typeface="Hammersmith One"/>
              </a:rPr>
              <a:t>MODERN CONTEXT</a:t>
            </a:r>
          </a:p>
        </p:txBody>
      </p:sp>
      <p:sp>
        <p:nvSpPr>
          <p:cNvPr id="6" name="TextBox 6"/>
          <p:cNvSpPr txBox="1"/>
          <p:nvPr/>
        </p:nvSpPr>
        <p:spPr>
          <a:xfrm>
            <a:off x="7904956" y="2595665"/>
            <a:ext cx="7654388" cy="1246953"/>
          </a:xfrm>
          <a:prstGeom prst="rect">
            <a:avLst/>
          </a:prstGeom>
        </p:spPr>
        <p:txBody>
          <a:bodyPr lIns="0" tIns="0" rIns="0" bIns="0" rtlCol="0" anchor="t">
            <a:spAutoFit/>
          </a:bodyPr>
          <a:lstStyle/>
          <a:p>
            <a:pPr algn="l">
              <a:lnSpc>
                <a:spcPts val="4959"/>
              </a:lnSpc>
            </a:pPr>
            <a:r>
              <a:rPr lang="en-US" sz="3814" spc="190">
                <a:solidFill>
                  <a:srgbClr val="FFFFFF"/>
                </a:solidFill>
                <a:latin typeface="Playfair Display Italics"/>
              </a:rPr>
              <a:t>UN Declaration on the Rights of Indigenous Peoples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495EF333-6650-2F43-91E7-89B421640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565" y="1943100"/>
            <a:ext cx="15460870" cy="6400800"/>
          </a:xfrm>
          <a:prstGeom prst="rect">
            <a:avLst/>
          </a:prstGeom>
        </p:spPr>
      </p:pic>
    </p:spTree>
    <p:extLst>
      <p:ext uri="{BB962C8B-B14F-4D97-AF65-F5344CB8AC3E}">
        <p14:creationId xmlns:p14="http://schemas.microsoft.com/office/powerpoint/2010/main" val="1458028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2255</Words>
  <Application>Microsoft Office PowerPoint</Application>
  <PresentationFormat>Custom</PresentationFormat>
  <Paragraphs>167</Paragraphs>
  <Slides>21</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Playfair Display Italics</vt:lpstr>
      <vt:lpstr>Hammersmith One Italics</vt:lpstr>
      <vt:lpstr>Arial</vt:lpstr>
      <vt:lpstr>Hammersmith One</vt:lpstr>
      <vt:lpstr>Libre Baskerville Italics</vt:lpstr>
      <vt:lpstr>Calibri</vt:lpstr>
      <vt:lpstr>Old Standard Italics</vt:lpstr>
      <vt:lpstr>Old Standard</vt:lpstr>
      <vt:lpstr>Playfair Display</vt:lpstr>
      <vt:lpstr>Palatino</vt:lpstr>
      <vt:lpstr>Playfair Display Bold</vt:lpstr>
      <vt:lpstr>Arimo</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Sovereignty &amp; Free Movement</dc:title>
  <cp:lastModifiedBy>Lisl Schroeder</cp:lastModifiedBy>
  <cp:revision>20</cp:revision>
  <dcterms:created xsi:type="dcterms:W3CDTF">2006-08-16T00:00:00Z</dcterms:created>
  <dcterms:modified xsi:type="dcterms:W3CDTF">2021-05-11T18:25:26Z</dcterms:modified>
  <dc:identifier>DAEWz1bZk0I</dc:identifier>
</cp:coreProperties>
</file>